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6"/>
  </p:notesMasterIdLst>
  <p:sldIdLst>
    <p:sldId id="387" r:id="rId2"/>
    <p:sldId id="328" r:id="rId3"/>
    <p:sldId id="330" r:id="rId4"/>
    <p:sldId id="339" r:id="rId5"/>
    <p:sldId id="332" r:id="rId6"/>
    <p:sldId id="337" r:id="rId7"/>
    <p:sldId id="407" r:id="rId8"/>
    <p:sldId id="335" r:id="rId9"/>
    <p:sldId id="340" r:id="rId10"/>
    <p:sldId id="463" r:id="rId11"/>
    <p:sldId id="367" r:id="rId12"/>
    <p:sldId id="411" r:id="rId13"/>
    <p:sldId id="262" r:id="rId14"/>
    <p:sldId id="413" r:id="rId15"/>
    <p:sldId id="263" r:id="rId16"/>
    <p:sldId id="370" r:id="rId17"/>
    <p:sldId id="331" r:id="rId18"/>
    <p:sldId id="371" r:id="rId19"/>
    <p:sldId id="372" r:id="rId20"/>
    <p:sldId id="352" r:id="rId21"/>
    <p:sldId id="399" r:id="rId22"/>
    <p:sldId id="405" r:id="rId23"/>
    <p:sldId id="403" r:id="rId24"/>
    <p:sldId id="408" r:id="rId25"/>
    <p:sldId id="470" r:id="rId26"/>
    <p:sldId id="471" r:id="rId27"/>
    <p:sldId id="307" r:id="rId28"/>
    <p:sldId id="365" r:id="rId29"/>
    <p:sldId id="406" r:id="rId30"/>
    <p:sldId id="384" r:id="rId31"/>
    <p:sldId id="467" r:id="rId32"/>
    <p:sldId id="503" r:id="rId33"/>
    <p:sldId id="500" r:id="rId34"/>
    <p:sldId id="449" r:id="rId35"/>
    <p:sldId id="452" r:id="rId36"/>
    <p:sldId id="454" r:id="rId37"/>
    <p:sldId id="366" r:id="rId38"/>
    <p:sldId id="421" r:id="rId39"/>
    <p:sldId id="400" r:id="rId40"/>
    <p:sldId id="401" r:id="rId41"/>
    <p:sldId id="397" r:id="rId42"/>
    <p:sldId id="313" r:id="rId43"/>
    <p:sldId id="498" r:id="rId44"/>
    <p:sldId id="525" r:id="rId45"/>
    <p:sldId id="355" r:id="rId46"/>
    <p:sldId id="497" r:id="rId47"/>
    <p:sldId id="357" r:id="rId48"/>
    <p:sldId id="526" r:id="rId49"/>
    <p:sldId id="314" r:id="rId50"/>
    <p:sldId id="527" r:id="rId51"/>
    <p:sldId id="505" r:id="rId52"/>
    <p:sldId id="311" r:id="rId53"/>
    <p:sldId id="499" r:id="rId54"/>
    <p:sldId id="368" r:id="rId55"/>
    <p:sldId id="363" r:id="rId56"/>
    <p:sldId id="260" r:id="rId57"/>
    <p:sldId id="391" r:id="rId58"/>
    <p:sldId id="398" r:id="rId59"/>
    <p:sldId id="392" r:id="rId60"/>
    <p:sldId id="344" r:id="rId61"/>
    <p:sldId id="507" r:id="rId62"/>
    <p:sldId id="427" r:id="rId63"/>
    <p:sldId id="422" r:id="rId64"/>
    <p:sldId id="430" r:id="rId65"/>
    <p:sldId id="431" r:id="rId66"/>
    <p:sldId id="464" r:id="rId67"/>
    <p:sldId id="492" r:id="rId68"/>
    <p:sldId id="429" r:id="rId69"/>
    <p:sldId id="533" r:id="rId70"/>
    <p:sldId id="469" r:id="rId71"/>
    <p:sldId id="532" r:id="rId72"/>
    <p:sldId id="444" r:id="rId73"/>
    <p:sldId id="460" r:id="rId74"/>
    <p:sldId id="445" r:id="rId75"/>
    <p:sldId id="466" r:id="rId76"/>
    <p:sldId id="489" r:id="rId77"/>
    <p:sldId id="438" r:id="rId78"/>
    <p:sldId id="473" r:id="rId79"/>
    <p:sldId id="475" r:id="rId80"/>
    <p:sldId id="535" r:id="rId81"/>
    <p:sldId id="488" r:id="rId82"/>
    <p:sldId id="534" r:id="rId83"/>
    <p:sldId id="522" r:id="rId84"/>
    <p:sldId id="439" r:id="rId85"/>
    <p:sldId id="495" r:id="rId86"/>
    <p:sldId id="490" r:id="rId87"/>
    <p:sldId id="481" r:id="rId88"/>
    <p:sldId id="477" r:id="rId89"/>
    <p:sldId id="456" r:id="rId90"/>
    <p:sldId id="520" r:id="rId91"/>
    <p:sldId id="510" r:id="rId92"/>
    <p:sldId id="511" r:id="rId93"/>
    <p:sldId id="512" r:id="rId94"/>
    <p:sldId id="513" r:id="rId95"/>
    <p:sldId id="514" r:id="rId96"/>
    <p:sldId id="515" r:id="rId97"/>
    <p:sldId id="518" r:id="rId98"/>
    <p:sldId id="521" r:id="rId99"/>
    <p:sldId id="483" r:id="rId100"/>
    <p:sldId id="441" r:id="rId101"/>
    <p:sldId id="402" r:id="rId102"/>
    <p:sldId id="528" r:id="rId103"/>
    <p:sldId id="529" r:id="rId104"/>
    <p:sldId id="27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DAEE18"/>
    <a:srgbClr val="FFFFFF"/>
    <a:srgbClr val="A60000"/>
    <a:srgbClr val="001845"/>
    <a:srgbClr val="FF0000"/>
    <a:srgbClr val="FB330B"/>
    <a:srgbClr val="003400"/>
    <a:srgbClr val="E6AF00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17C0A-8E72-46EE-8461-7604F7629ED0}" v="11" dt="2024-08-24T07:22:23.290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9" autoAdjust="0"/>
    <p:restoredTop sz="78988" autoAdjust="0"/>
  </p:normalViewPr>
  <p:slideViewPr>
    <p:cSldViewPr snapToGrid="0">
      <p:cViewPr varScale="1">
        <p:scale>
          <a:sx n="65" d="100"/>
          <a:sy n="65" d="100"/>
        </p:scale>
        <p:origin x="11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K Lim" userId="19a52bda621d946d" providerId="LiveId" clId="{C6817C0A-8E72-46EE-8461-7604F7629ED0}"/>
    <pc:docChg chg="custSel delSld modSld sldOrd">
      <pc:chgData name="SK Lim" userId="19a52bda621d946d" providerId="LiveId" clId="{C6817C0A-8E72-46EE-8461-7604F7629ED0}" dt="2024-08-24T07:22:23.290" v="210"/>
      <pc:docMkLst>
        <pc:docMk/>
      </pc:docMkLst>
      <pc:sldChg chg="addSp delSp modSp mod">
        <pc:chgData name="SK Lim" userId="19a52bda621d946d" providerId="LiveId" clId="{C6817C0A-8E72-46EE-8461-7604F7629ED0}" dt="2024-08-24T06:17:00.607" v="22" actId="14100"/>
        <pc:sldMkLst>
          <pc:docMk/>
          <pc:sldMk cId="1272264240" sldId="262"/>
        </pc:sldMkLst>
        <pc:spChg chg="add del mod">
          <ac:chgData name="SK Lim" userId="19a52bda621d946d" providerId="LiveId" clId="{C6817C0A-8E72-46EE-8461-7604F7629ED0}" dt="2024-08-24T06:16:48.059" v="18" actId="478"/>
          <ac:spMkLst>
            <pc:docMk/>
            <pc:sldMk cId="1272264240" sldId="262"/>
            <ac:spMk id="4" creationId="{2FC4BFA7-6E52-A351-7B5D-191FE63970EC}"/>
          </ac:spMkLst>
        </pc:spChg>
        <pc:spChg chg="add mod">
          <ac:chgData name="SK Lim" userId="19a52bda621d946d" providerId="LiveId" clId="{C6817C0A-8E72-46EE-8461-7604F7629ED0}" dt="2024-08-24T06:17:00.607" v="22" actId="14100"/>
          <ac:spMkLst>
            <pc:docMk/>
            <pc:sldMk cId="1272264240" sldId="262"/>
            <ac:spMk id="6" creationId="{7DE45672-9AA1-F9D0-47C9-E8222B3B5FDC}"/>
          </ac:spMkLst>
        </pc:spChg>
      </pc:sldChg>
      <pc:sldChg chg="addSp modSp mod">
        <pc:chgData name="SK Lim" userId="19a52bda621d946d" providerId="LiveId" clId="{C6817C0A-8E72-46EE-8461-7604F7629ED0}" dt="2024-08-24T06:17:33.317" v="26" actId="1076"/>
        <pc:sldMkLst>
          <pc:docMk/>
          <pc:sldMk cId="1136229480" sldId="263"/>
        </pc:sldMkLst>
        <pc:spChg chg="add mod">
          <ac:chgData name="SK Lim" userId="19a52bda621d946d" providerId="LiveId" clId="{C6817C0A-8E72-46EE-8461-7604F7629ED0}" dt="2024-08-24T06:17:33.317" v="26" actId="1076"/>
          <ac:spMkLst>
            <pc:docMk/>
            <pc:sldMk cId="1136229480" sldId="263"/>
            <ac:spMk id="4" creationId="{1587117C-FCCE-5299-DA8A-8688A358698E}"/>
          </ac:spMkLst>
        </pc:spChg>
      </pc:sldChg>
      <pc:sldChg chg="ord">
        <pc:chgData name="SK Lim" userId="19a52bda621d946d" providerId="LiveId" clId="{C6817C0A-8E72-46EE-8461-7604F7629ED0}" dt="2024-08-24T05:38:57.484" v="6"/>
        <pc:sldMkLst>
          <pc:docMk/>
          <pc:sldMk cId="0" sldId="279"/>
        </pc:sldMkLst>
      </pc:sldChg>
      <pc:sldChg chg="mod modShow">
        <pc:chgData name="SK Lim" userId="19a52bda621d946d" providerId="LiveId" clId="{C6817C0A-8E72-46EE-8461-7604F7629ED0}" dt="2024-08-24T06:13:24.271" v="7" actId="729"/>
        <pc:sldMkLst>
          <pc:docMk/>
          <pc:sldMk cId="1014939924" sldId="330"/>
        </pc:sldMkLst>
      </pc:sldChg>
      <pc:sldChg chg="addSp modSp mod">
        <pc:chgData name="SK Lim" userId="19a52bda621d946d" providerId="LiveId" clId="{C6817C0A-8E72-46EE-8461-7604F7629ED0}" dt="2024-08-24T07:15:14.268" v="42" actId="1076"/>
        <pc:sldMkLst>
          <pc:docMk/>
          <pc:sldMk cId="2246147477" sldId="331"/>
        </pc:sldMkLst>
        <pc:spChg chg="add mod">
          <ac:chgData name="SK Lim" userId="19a52bda621d946d" providerId="LiveId" clId="{C6817C0A-8E72-46EE-8461-7604F7629ED0}" dt="2024-08-24T07:15:14.268" v="42" actId="1076"/>
          <ac:spMkLst>
            <pc:docMk/>
            <pc:sldMk cId="2246147477" sldId="331"/>
            <ac:spMk id="6" creationId="{1AC673BF-1CC1-168A-0FB6-0B7145E32CBB}"/>
          </ac:spMkLst>
        </pc:spChg>
      </pc:sldChg>
      <pc:sldChg chg="mod modShow">
        <pc:chgData name="SK Lim" userId="19a52bda621d946d" providerId="LiveId" clId="{C6817C0A-8E72-46EE-8461-7604F7629ED0}" dt="2024-08-24T06:14:28.376" v="8" actId="729"/>
        <pc:sldMkLst>
          <pc:docMk/>
          <pc:sldMk cId="2670269243" sldId="339"/>
        </pc:sldMkLst>
      </pc:sldChg>
      <pc:sldChg chg="modSp mod">
        <pc:chgData name="SK Lim" userId="19a52bda621d946d" providerId="LiveId" clId="{C6817C0A-8E72-46EE-8461-7604F7629ED0}" dt="2024-08-24T07:19:15.546" v="56" actId="14861"/>
        <pc:sldMkLst>
          <pc:docMk/>
          <pc:sldMk cId="1608017826" sldId="355"/>
        </pc:sldMkLst>
        <pc:spChg chg="mod">
          <ac:chgData name="SK Lim" userId="19a52bda621d946d" providerId="LiveId" clId="{C6817C0A-8E72-46EE-8461-7604F7629ED0}" dt="2024-08-24T07:19:15.546" v="56" actId="14861"/>
          <ac:spMkLst>
            <pc:docMk/>
            <pc:sldMk cId="1608017826" sldId="355"/>
            <ac:spMk id="15" creationId="{0AED6D84-8428-8DD2-70DC-CACAED1349F0}"/>
          </ac:spMkLst>
        </pc:spChg>
      </pc:sldChg>
      <pc:sldChg chg="addSp modSp mod">
        <pc:chgData name="SK Lim" userId="19a52bda621d946d" providerId="LiveId" clId="{C6817C0A-8E72-46EE-8461-7604F7629ED0}" dt="2024-08-24T07:15:27.718" v="44" actId="1076"/>
        <pc:sldMkLst>
          <pc:docMk/>
          <pc:sldMk cId="1488495449" sldId="371"/>
        </pc:sldMkLst>
        <pc:spChg chg="add mod">
          <ac:chgData name="SK Lim" userId="19a52bda621d946d" providerId="LiveId" clId="{C6817C0A-8E72-46EE-8461-7604F7629ED0}" dt="2024-08-24T07:15:27.718" v="44" actId="1076"/>
          <ac:spMkLst>
            <pc:docMk/>
            <pc:sldMk cId="1488495449" sldId="371"/>
            <ac:spMk id="4" creationId="{374C4C65-DC65-B5F0-6E76-A9E17065D006}"/>
          </ac:spMkLst>
        </pc:spChg>
      </pc:sldChg>
      <pc:sldChg chg="addSp modSp mod modShow">
        <pc:chgData name="SK Lim" userId="19a52bda621d946d" providerId="LiveId" clId="{C6817C0A-8E72-46EE-8461-7604F7629ED0}" dt="2024-08-24T07:16:36.968" v="49" actId="1076"/>
        <pc:sldMkLst>
          <pc:docMk/>
          <pc:sldMk cId="3583769636" sldId="399"/>
        </pc:sldMkLst>
        <pc:spChg chg="add mod">
          <ac:chgData name="SK Lim" userId="19a52bda621d946d" providerId="LiveId" clId="{C6817C0A-8E72-46EE-8461-7604F7629ED0}" dt="2024-08-24T07:16:21.989" v="47" actId="207"/>
          <ac:spMkLst>
            <pc:docMk/>
            <pc:sldMk cId="3583769636" sldId="399"/>
            <ac:spMk id="8" creationId="{B81B59CB-40D4-E053-C099-1F298A7207A9}"/>
          </ac:spMkLst>
        </pc:spChg>
        <pc:spChg chg="add mod">
          <ac:chgData name="SK Lim" userId="19a52bda621d946d" providerId="LiveId" clId="{C6817C0A-8E72-46EE-8461-7604F7629ED0}" dt="2024-08-24T07:16:36.968" v="49" actId="1076"/>
          <ac:spMkLst>
            <pc:docMk/>
            <pc:sldMk cId="3583769636" sldId="399"/>
            <ac:spMk id="9" creationId="{55EBC03C-2438-1EB3-FB03-482D9A4C939D}"/>
          </ac:spMkLst>
        </pc:spChg>
      </pc:sldChg>
      <pc:sldChg chg="addSp modSp mod modShow">
        <pc:chgData name="SK Lim" userId="19a52bda621d946d" providerId="LiveId" clId="{C6817C0A-8E72-46EE-8461-7604F7629ED0}" dt="2024-08-24T06:44:19.481" v="36" actId="1076"/>
        <pc:sldMkLst>
          <pc:docMk/>
          <pc:sldMk cId="2771359118" sldId="400"/>
        </pc:sldMkLst>
        <pc:spChg chg="add mod">
          <ac:chgData name="SK Lim" userId="19a52bda621d946d" providerId="LiveId" clId="{C6817C0A-8E72-46EE-8461-7604F7629ED0}" dt="2024-08-24T06:44:19.481" v="36" actId="1076"/>
          <ac:spMkLst>
            <pc:docMk/>
            <pc:sldMk cId="2771359118" sldId="400"/>
            <ac:spMk id="5" creationId="{4CA16F5B-858B-8EC2-AF42-A6D4C0536BDD}"/>
          </ac:spMkLst>
        </pc:spChg>
      </pc:sldChg>
      <pc:sldChg chg="addSp modSp mod">
        <pc:chgData name="SK Lim" userId="19a52bda621d946d" providerId="LiveId" clId="{C6817C0A-8E72-46EE-8461-7604F7629ED0}" dt="2024-08-24T06:31:00.497" v="33" actId="1076"/>
        <pc:sldMkLst>
          <pc:docMk/>
          <pc:sldMk cId="2638713433" sldId="401"/>
        </pc:sldMkLst>
        <pc:spChg chg="add mod">
          <ac:chgData name="SK Lim" userId="19a52bda621d946d" providerId="LiveId" clId="{C6817C0A-8E72-46EE-8461-7604F7629ED0}" dt="2024-08-24T06:31:00.497" v="33" actId="1076"/>
          <ac:spMkLst>
            <pc:docMk/>
            <pc:sldMk cId="2638713433" sldId="401"/>
            <ac:spMk id="8" creationId="{3821690C-BA6B-1DDD-6A8F-CBC62B93D71A}"/>
          </ac:spMkLst>
        </pc:spChg>
      </pc:sldChg>
      <pc:sldChg chg="modSp mod">
        <pc:chgData name="SK Lim" userId="19a52bda621d946d" providerId="LiveId" clId="{C6817C0A-8E72-46EE-8461-7604F7629ED0}" dt="2024-08-24T07:17:05.396" v="50" actId="208"/>
        <pc:sldMkLst>
          <pc:docMk/>
          <pc:sldMk cId="2315436784" sldId="403"/>
        </pc:sldMkLst>
        <pc:spChg chg="mod">
          <ac:chgData name="SK Lim" userId="19a52bda621d946d" providerId="LiveId" clId="{C6817C0A-8E72-46EE-8461-7604F7629ED0}" dt="2024-08-24T07:17:05.396" v="50" actId="208"/>
          <ac:spMkLst>
            <pc:docMk/>
            <pc:sldMk cId="2315436784" sldId="403"/>
            <ac:spMk id="6" creationId="{32D609D6-81D2-BD6C-C5A9-88A67F876ED8}"/>
          </ac:spMkLst>
        </pc:spChg>
      </pc:sldChg>
      <pc:sldChg chg="addSp modSp mod">
        <pc:chgData name="SK Lim" userId="19a52bda621d946d" providerId="LiveId" clId="{C6817C0A-8E72-46EE-8461-7604F7629ED0}" dt="2024-08-24T06:16:06.270" v="13" actId="20577"/>
        <pc:sldMkLst>
          <pc:docMk/>
          <pc:sldMk cId="3409393653" sldId="411"/>
        </pc:sldMkLst>
        <pc:spChg chg="add mod">
          <ac:chgData name="SK Lim" userId="19a52bda621d946d" providerId="LiveId" clId="{C6817C0A-8E72-46EE-8461-7604F7629ED0}" dt="2024-08-24T06:16:06.270" v="13" actId="20577"/>
          <ac:spMkLst>
            <pc:docMk/>
            <pc:sldMk cId="3409393653" sldId="411"/>
            <ac:spMk id="2" creationId="{7B17A0EF-DFF9-DC55-8A24-93B874830AFC}"/>
          </ac:spMkLst>
        </pc:spChg>
      </pc:sldChg>
      <pc:sldChg chg="addSp modSp mod">
        <pc:chgData name="SK Lim" userId="19a52bda621d946d" providerId="LiveId" clId="{C6817C0A-8E72-46EE-8461-7604F7629ED0}" dt="2024-08-24T06:17:16.696" v="24" actId="1076"/>
        <pc:sldMkLst>
          <pc:docMk/>
          <pc:sldMk cId="1070060097" sldId="413"/>
        </pc:sldMkLst>
        <pc:spChg chg="add mod">
          <ac:chgData name="SK Lim" userId="19a52bda621d946d" providerId="LiveId" clId="{C6817C0A-8E72-46EE-8461-7604F7629ED0}" dt="2024-08-24T06:17:16.696" v="24" actId="1076"/>
          <ac:spMkLst>
            <pc:docMk/>
            <pc:sldMk cId="1070060097" sldId="413"/>
            <ac:spMk id="3" creationId="{8EFA3274-0BB9-6576-036D-5F9F55C7BA80}"/>
          </ac:spMkLst>
        </pc:spChg>
      </pc:sldChg>
      <pc:sldChg chg="ord">
        <pc:chgData name="SK Lim" userId="19a52bda621d946d" providerId="LiveId" clId="{C6817C0A-8E72-46EE-8461-7604F7629ED0}" dt="2024-08-24T06:48:36.221" v="40"/>
        <pc:sldMkLst>
          <pc:docMk/>
          <pc:sldMk cId="809055791" sldId="467"/>
        </pc:sldMkLst>
      </pc:sldChg>
      <pc:sldChg chg="modSp mod">
        <pc:chgData name="SK Lim" userId="19a52bda621d946d" providerId="LiveId" clId="{C6817C0A-8E72-46EE-8461-7604F7629ED0}" dt="2024-08-24T07:18:51.819" v="54" actId="1076"/>
        <pc:sldMkLst>
          <pc:docMk/>
          <pc:sldMk cId="870829538" sldId="525"/>
        </pc:sldMkLst>
        <pc:spChg chg="mod">
          <ac:chgData name="SK Lim" userId="19a52bda621d946d" providerId="LiveId" clId="{C6817C0A-8E72-46EE-8461-7604F7629ED0}" dt="2024-08-24T07:18:25.451" v="52" actId="14100"/>
          <ac:spMkLst>
            <pc:docMk/>
            <pc:sldMk cId="870829538" sldId="525"/>
            <ac:spMk id="10" creationId="{E34BC731-CB52-A075-7DA6-A94F75B80D25}"/>
          </ac:spMkLst>
        </pc:spChg>
        <pc:spChg chg="mod">
          <ac:chgData name="SK Lim" userId="19a52bda621d946d" providerId="LiveId" clId="{C6817C0A-8E72-46EE-8461-7604F7629ED0}" dt="2024-08-24T07:18:51.819" v="54" actId="1076"/>
          <ac:spMkLst>
            <pc:docMk/>
            <pc:sldMk cId="870829538" sldId="525"/>
            <ac:spMk id="12" creationId="{488CEB91-82B9-61B0-7571-5EF610DFF18D}"/>
          </ac:spMkLst>
        </pc:spChg>
      </pc:sldChg>
      <pc:sldChg chg="addSp delSp modSp mod">
        <pc:chgData name="SK Lim" userId="19a52bda621d946d" providerId="LiveId" clId="{C6817C0A-8E72-46EE-8461-7604F7629ED0}" dt="2024-08-24T07:22:23.290" v="210"/>
        <pc:sldMkLst>
          <pc:docMk/>
          <pc:sldMk cId="1094705647" sldId="526"/>
        </pc:sldMkLst>
        <pc:spChg chg="add mod">
          <ac:chgData name="SK Lim" userId="19a52bda621d946d" providerId="LiveId" clId="{C6817C0A-8E72-46EE-8461-7604F7629ED0}" dt="2024-08-24T07:21:35.943" v="57"/>
          <ac:spMkLst>
            <pc:docMk/>
            <pc:sldMk cId="1094705647" sldId="526"/>
            <ac:spMk id="3" creationId="{BB29F120-2C06-357D-4B03-6AA051FD2958}"/>
          </ac:spMkLst>
        </pc:spChg>
        <pc:spChg chg="add mod">
          <ac:chgData name="SK Lim" userId="19a52bda621d946d" providerId="LiveId" clId="{C6817C0A-8E72-46EE-8461-7604F7629ED0}" dt="2024-08-24T07:22:23.290" v="210"/>
          <ac:spMkLst>
            <pc:docMk/>
            <pc:sldMk cId="1094705647" sldId="526"/>
            <ac:spMk id="5" creationId="{50DB988B-3D9F-C5A3-A62D-7FC4C0F39572}"/>
          </ac:spMkLst>
        </pc:spChg>
        <pc:spChg chg="del mod">
          <ac:chgData name="SK Lim" userId="19a52bda621d946d" providerId="LiveId" clId="{C6817C0A-8E72-46EE-8461-7604F7629ED0}" dt="2024-08-24T07:22:20.713" v="209" actId="21"/>
          <ac:spMkLst>
            <pc:docMk/>
            <pc:sldMk cId="1094705647" sldId="526"/>
            <ac:spMk id="13" creationId="{50DB988B-3D9F-C5A3-A62D-7FC4C0F39572}"/>
          </ac:spMkLst>
        </pc:spChg>
        <pc:picChg chg="mod">
          <ac:chgData name="SK Lim" userId="19a52bda621d946d" providerId="LiveId" clId="{C6817C0A-8E72-46EE-8461-7604F7629ED0}" dt="2024-08-24T07:21:45.113" v="58" actId="1076"/>
          <ac:picMkLst>
            <pc:docMk/>
            <pc:sldMk cId="1094705647" sldId="526"/>
            <ac:picMk id="4" creationId="{0B4EF46B-B72E-0728-0644-4B91C219DDB8}"/>
          </ac:picMkLst>
        </pc:picChg>
      </pc:sldChg>
      <pc:sldChg chg="del">
        <pc:chgData name="SK Lim" userId="19a52bda621d946d" providerId="LiveId" clId="{C6817C0A-8E72-46EE-8461-7604F7629ED0}" dt="2024-08-24T06:23:48.977" v="28" actId="2696"/>
        <pc:sldMkLst>
          <pc:docMk/>
          <pc:sldMk cId="3271025129" sldId="531"/>
        </pc:sldMkLst>
      </pc:sldChg>
      <pc:sldChg chg="modSp mod">
        <pc:chgData name="SK Lim" userId="19a52bda621d946d" providerId="LiveId" clId="{C6817C0A-8E72-46EE-8461-7604F7629ED0}" dt="2024-08-24T06:44:47.616" v="38" actId="1076"/>
        <pc:sldMkLst>
          <pc:docMk/>
          <pc:sldMk cId="1190165683" sldId="535"/>
        </pc:sldMkLst>
        <pc:picChg chg="mod">
          <ac:chgData name="SK Lim" userId="19a52bda621d946d" providerId="LiveId" clId="{C6817C0A-8E72-46EE-8461-7604F7629ED0}" dt="2024-08-24T06:44:47.616" v="38" actId="1076"/>
          <ac:picMkLst>
            <pc:docMk/>
            <pc:sldMk cId="1190165683" sldId="535"/>
            <ac:picMk id="5" creationId="{33CCB54E-1B39-67E5-3F45-C31DB0B35B7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3FF867-B3EF-4529-AE6F-19933EA5D3F3}" type="doc">
      <dgm:prSet loTypeId="urn:microsoft.com/office/officeart/2005/8/layout/vProcess5" loCatId="process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5102CCD5-0505-4520-94F5-324FE6E40AC8}">
      <dgm:prSet custT="1"/>
      <dgm:spPr/>
      <dgm:t>
        <a:bodyPr/>
        <a:lstStyle/>
        <a:p>
          <a:r>
            <a:rPr lang="en-SG" sz="2400" b="1" i="1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"</a:t>
          </a:r>
          <a:r>
            <a:rPr lang="en-SG" sz="2000" b="1" i="0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Open to suggestions </a:t>
          </a:r>
          <a:r>
            <a:rPr lang="en-SG" sz="2400" b="1" i="1" u="none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for </a:t>
          </a:r>
          <a:r>
            <a:rPr lang="en-SG" sz="2400" b="1" i="1" u="sng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special offers </a:t>
          </a:r>
          <a:r>
            <a:rPr lang="en-SG" sz="2400" b="1" i="1" u="none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to get more online orders</a:t>
          </a:r>
          <a:r>
            <a:rPr lang="en-SG" sz="2400" b="0" i="1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“</a:t>
          </a:r>
          <a:endParaRPr lang="en-US" sz="2400" dirty="0">
            <a:solidFill>
              <a:schemeClr val="accent1">
                <a:lumMod val="50000"/>
              </a:schemeClr>
            </a:solidFill>
            <a:latin typeface="Montserrat SemiBold" panose="00000700000000000000" pitchFamily="2" charset="0"/>
          </a:endParaRPr>
        </a:p>
      </dgm:t>
    </dgm:pt>
    <dgm:pt modelId="{296F64BF-5AF3-4125-88ED-590CEE140AD7}" type="parTrans" cxnId="{73F5B9E9-62A1-4BA9-B410-D2468D2AB63C}">
      <dgm:prSet/>
      <dgm:spPr/>
      <dgm:t>
        <a:bodyPr/>
        <a:lstStyle/>
        <a:p>
          <a:endParaRPr lang="en-US"/>
        </a:p>
      </dgm:t>
    </dgm:pt>
    <dgm:pt modelId="{8098A05D-144F-4D9D-B2B8-C9EB0035D876}" type="sibTrans" cxnId="{73F5B9E9-62A1-4BA9-B410-D2468D2AB63C}">
      <dgm:prSet/>
      <dgm:spPr/>
      <dgm:t>
        <a:bodyPr/>
        <a:lstStyle/>
        <a:p>
          <a:endParaRPr lang="en-US"/>
        </a:p>
      </dgm:t>
    </dgm:pt>
    <dgm:pt modelId="{182FF3DD-F2AA-454D-A63D-9C3A192E6DD9}">
      <dgm:prSet custT="1"/>
      <dgm:spPr/>
      <dgm:t>
        <a:bodyPr/>
        <a:lstStyle/>
        <a:p>
          <a:r>
            <a:rPr lang="en-SG" sz="2400" b="1" i="1" dirty="0">
              <a:solidFill>
                <a:srgbClr val="0070C0"/>
              </a:solidFill>
              <a:latin typeface="Montserrat SemiBold" panose="00000700000000000000" pitchFamily="2" charset="0"/>
            </a:rPr>
            <a:t>“</a:t>
          </a:r>
          <a:r>
            <a:rPr lang="en-SG" sz="2400" b="1" i="0" dirty="0">
              <a:solidFill>
                <a:srgbClr val="0070C0"/>
              </a:solidFill>
              <a:latin typeface="Montserrat SemiBold" panose="00000700000000000000" pitchFamily="2" charset="0"/>
            </a:rPr>
            <a:t>Business was </a:t>
          </a:r>
          <a:r>
            <a:rPr lang="en-SG" sz="2000" b="1" i="0" dirty="0">
              <a:solidFill>
                <a:srgbClr val="0070C0"/>
              </a:solidFill>
              <a:latin typeface="Montserrat SemiBold" panose="00000700000000000000" pitchFamily="2" charset="0"/>
            </a:rPr>
            <a:t>good</a:t>
          </a:r>
          <a:r>
            <a:rPr lang="en-SG" sz="2400" b="1" i="0" dirty="0">
              <a:solidFill>
                <a:srgbClr val="0070C0"/>
              </a:solidFill>
              <a:latin typeface="Montserrat SemiBold" panose="00000700000000000000" pitchFamily="2" charset="0"/>
            </a:rPr>
            <a:t> before Covid but has since </a:t>
          </a:r>
          <a:r>
            <a:rPr lang="en-SG" sz="2400" b="1" i="1" u="sng" dirty="0">
              <a:solidFill>
                <a:schemeClr val="accent4">
                  <a:lumMod val="75000"/>
                </a:schemeClr>
              </a:solidFill>
              <a:latin typeface="Montserrat SemiBold" panose="00000700000000000000" pitchFamily="2" charset="0"/>
            </a:rPr>
            <a:t>reduced!</a:t>
          </a:r>
          <a:endParaRPr lang="en-US" sz="2400" b="1" u="sng" dirty="0">
            <a:solidFill>
              <a:schemeClr val="accent4">
                <a:lumMod val="75000"/>
              </a:schemeClr>
            </a:solidFill>
            <a:latin typeface="Montserrat SemiBold" panose="00000700000000000000" pitchFamily="2" charset="0"/>
          </a:endParaRPr>
        </a:p>
      </dgm:t>
    </dgm:pt>
    <dgm:pt modelId="{65D1BF03-3BA0-425A-85F9-F4844C58DD14}" type="sibTrans" cxnId="{F28667F2-B6E2-42C6-9E90-8BC9129484C1}">
      <dgm:prSet/>
      <dgm:spPr>
        <a:solidFill>
          <a:schemeClr val="accent3">
            <a:lumMod val="50000"/>
            <a:alpha val="90000"/>
          </a:schemeClr>
        </a:solidFill>
      </dgm:spPr>
      <dgm:t>
        <a:bodyPr/>
        <a:lstStyle/>
        <a:p>
          <a:endParaRPr lang="en-US" dirty="0">
            <a:solidFill>
              <a:schemeClr val="accent4">
                <a:lumMod val="75000"/>
              </a:schemeClr>
            </a:solidFill>
          </a:endParaRPr>
        </a:p>
      </dgm:t>
    </dgm:pt>
    <dgm:pt modelId="{66BD1E58-CDBB-41A9-83A5-082BFFB4B9D9}" type="parTrans" cxnId="{F28667F2-B6E2-42C6-9E90-8BC9129484C1}">
      <dgm:prSet/>
      <dgm:spPr/>
      <dgm:t>
        <a:bodyPr/>
        <a:lstStyle/>
        <a:p>
          <a:endParaRPr lang="en-US"/>
        </a:p>
      </dgm:t>
    </dgm:pt>
    <dgm:pt modelId="{5A6DB8EC-4455-490B-AA49-5E5400C12B1E}">
      <dgm:prSet custT="1"/>
      <dgm:spPr/>
      <dgm:t>
        <a:bodyPr/>
        <a:lstStyle/>
        <a:p>
          <a:r>
            <a:rPr lang="en-SG" sz="2400" b="1" i="1" dirty="0">
              <a:solidFill>
                <a:schemeClr val="accent3">
                  <a:lumMod val="50000"/>
                </a:schemeClr>
              </a:solidFill>
              <a:latin typeface="Montserrat SemiBold" panose="00000700000000000000" pitchFamily="2" charset="0"/>
            </a:rPr>
            <a:t>So Now </a:t>
          </a:r>
          <a:r>
            <a:rPr lang="en-SG" sz="2400" b="1" i="1" u="none" dirty="0">
              <a:solidFill>
                <a:schemeClr val="accent3">
                  <a:lumMod val="50000"/>
                </a:schemeClr>
              </a:solidFill>
              <a:latin typeface="Montserrat SemiBold" panose="00000700000000000000" pitchFamily="2" charset="0"/>
            </a:rPr>
            <a:t>"I want to </a:t>
          </a:r>
          <a:r>
            <a:rPr lang="en-SG" sz="2400" b="1" i="1" u="none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  <a:latin typeface="Montserrat SemiBold" panose="00000700000000000000" pitchFamily="2" charset="0"/>
            </a:rPr>
            <a:t>increase online orders </a:t>
          </a:r>
          <a:r>
            <a:rPr lang="en-SG" sz="2400" b="1" i="1" u="none" dirty="0">
              <a:solidFill>
                <a:schemeClr val="accent3">
                  <a:lumMod val="50000"/>
                </a:schemeClr>
              </a:solidFill>
              <a:latin typeface="Montserrat SemiBold" panose="00000700000000000000" pitchFamily="2" charset="0"/>
            </a:rPr>
            <a:t>"</a:t>
          </a:r>
          <a:endParaRPr lang="en-US" sz="2400" b="1" i="1" u="none" dirty="0">
            <a:solidFill>
              <a:schemeClr val="accent3">
                <a:lumMod val="50000"/>
              </a:schemeClr>
            </a:solidFill>
            <a:latin typeface="Montserrat SemiBold" panose="00000700000000000000" pitchFamily="2" charset="0"/>
          </a:endParaRPr>
        </a:p>
      </dgm:t>
    </dgm:pt>
    <dgm:pt modelId="{D9ECE287-ED03-4802-872A-A452A270E34F}" type="sibTrans" cxnId="{88D2818A-9D1B-4CA1-9E57-DB32406109D5}">
      <dgm:prSet/>
      <dgm:spPr>
        <a:solidFill>
          <a:schemeClr val="accent3">
            <a:lumMod val="50000"/>
            <a:alpha val="90000"/>
          </a:schemeClr>
        </a:solidFill>
      </dgm:spPr>
      <dgm:t>
        <a:bodyPr/>
        <a:lstStyle/>
        <a:p>
          <a:endParaRPr lang="en-US"/>
        </a:p>
      </dgm:t>
    </dgm:pt>
    <dgm:pt modelId="{FEA292C7-7D8F-47E4-BF63-B29C7BF146E5}" type="parTrans" cxnId="{88D2818A-9D1B-4CA1-9E57-DB32406109D5}">
      <dgm:prSet/>
      <dgm:spPr/>
      <dgm:t>
        <a:bodyPr/>
        <a:lstStyle/>
        <a:p>
          <a:endParaRPr lang="en-US"/>
        </a:p>
      </dgm:t>
    </dgm:pt>
    <dgm:pt modelId="{15DC32FE-BF26-4B82-9B94-380AE7BD0801}" type="pres">
      <dgm:prSet presAssocID="{823FF867-B3EF-4529-AE6F-19933EA5D3F3}" presName="outerComposite" presStyleCnt="0">
        <dgm:presLayoutVars>
          <dgm:chMax val="5"/>
          <dgm:dir/>
          <dgm:resizeHandles val="exact"/>
        </dgm:presLayoutVars>
      </dgm:prSet>
      <dgm:spPr/>
    </dgm:pt>
    <dgm:pt modelId="{661FE23B-1F36-4A70-9CE2-16DBECE574DD}" type="pres">
      <dgm:prSet presAssocID="{823FF867-B3EF-4529-AE6F-19933EA5D3F3}" presName="dummyMaxCanvas" presStyleCnt="0">
        <dgm:presLayoutVars/>
      </dgm:prSet>
      <dgm:spPr/>
    </dgm:pt>
    <dgm:pt modelId="{FF92F7ED-27F2-4D4D-A4D8-C7252AD6B56F}" type="pres">
      <dgm:prSet presAssocID="{823FF867-B3EF-4529-AE6F-19933EA5D3F3}" presName="ThreeNodes_1" presStyleLbl="node1" presStyleIdx="0" presStyleCnt="3" custScaleX="100713" custScaleY="102207">
        <dgm:presLayoutVars>
          <dgm:bulletEnabled val="1"/>
        </dgm:presLayoutVars>
      </dgm:prSet>
      <dgm:spPr/>
    </dgm:pt>
    <dgm:pt modelId="{44302809-2B97-45D0-865B-F84C7039838F}" type="pres">
      <dgm:prSet presAssocID="{823FF867-B3EF-4529-AE6F-19933EA5D3F3}" presName="ThreeNodes_2" presStyleLbl="node1" presStyleIdx="1" presStyleCnt="3" custScaleX="100993" custScaleY="114179" custLinFactNeighborY="-6172">
        <dgm:presLayoutVars>
          <dgm:bulletEnabled val="1"/>
        </dgm:presLayoutVars>
      </dgm:prSet>
      <dgm:spPr/>
    </dgm:pt>
    <dgm:pt modelId="{CDE69E6A-0241-4EE2-86F0-EAD488ABECC4}" type="pres">
      <dgm:prSet presAssocID="{823FF867-B3EF-4529-AE6F-19933EA5D3F3}" presName="ThreeNodes_3" presStyleLbl="node1" presStyleIdx="2" presStyleCnt="3" custScaleX="101517" custScaleY="106481" custLinFactNeighborX="-3117" custLinFactNeighborY="-9258">
        <dgm:presLayoutVars>
          <dgm:bulletEnabled val="1"/>
        </dgm:presLayoutVars>
      </dgm:prSet>
      <dgm:spPr/>
    </dgm:pt>
    <dgm:pt modelId="{2D563587-D154-4DB2-9878-D676033DED83}" type="pres">
      <dgm:prSet presAssocID="{823FF867-B3EF-4529-AE6F-19933EA5D3F3}" presName="ThreeConn_1-2" presStyleLbl="fgAccFollowNode1" presStyleIdx="0" presStyleCnt="2" custLinFactNeighborX="-64522" custLinFactNeighborY="-1803">
        <dgm:presLayoutVars>
          <dgm:bulletEnabled val="1"/>
        </dgm:presLayoutVars>
      </dgm:prSet>
      <dgm:spPr/>
    </dgm:pt>
    <dgm:pt modelId="{DA869F16-BAA9-4B35-9883-55DA9F00C500}" type="pres">
      <dgm:prSet presAssocID="{823FF867-B3EF-4529-AE6F-19933EA5D3F3}" presName="ThreeConn_2-3" presStyleLbl="fgAccFollowNode1" presStyleIdx="1" presStyleCnt="2" custLinFactNeighborX="-19047" custLinFactNeighborY="7580">
        <dgm:presLayoutVars>
          <dgm:bulletEnabled val="1"/>
        </dgm:presLayoutVars>
      </dgm:prSet>
      <dgm:spPr/>
    </dgm:pt>
    <dgm:pt modelId="{596B33BD-EE79-4854-8BD2-C20C046777E4}" type="pres">
      <dgm:prSet presAssocID="{823FF867-B3EF-4529-AE6F-19933EA5D3F3}" presName="ThreeNodes_1_text" presStyleLbl="node1" presStyleIdx="2" presStyleCnt="3">
        <dgm:presLayoutVars>
          <dgm:bulletEnabled val="1"/>
        </dgm:presLayoutVars>
      </dgm:prSet>
      <dgm:spPr/>
    </dgm:pt>
    <dgm:pt modelId="{1AC88CDD-0945-4981-ACE4-4C68E846B150}" type="pres">
      <dgm:prSet presAssocID="{823FF867-B3EF-4529-AE6F-19933EA5D3F3}" presName="ThreeNodes_2_text" presStyleLbl="node1" presStyleIdx="2" presStyleCnt="3">
        <dgm:presLayoutVars>
          <dgm:bulletEnabled val="1"/>
        </dgm:presLayoutVars>
      </dgm:prSet>
      <dgm:spPr/>
    </dgm:pt>
    <dgm:pt modelId="{EAF06C39-8589-45F0-B223-B428657CEF67}" type="pres">
      <dgm:prSet presAssocID="{823FF867-B3EF-4529-AE6F-19933EA5D3F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0831507-213C-4F2B-8C48-AC604B62C987}" type="presOf" srcId="{65D1BF03-3BA0-425A-85F9-F4844C58DD14}" destId="{2D563587-D154-4DB2-9878-D676033DED83}" srcOrd="0" destOrd="0" presId="urn:microsoft.com/office/officeart/2005/8/layout/vProcess5"/>
    <dgm:cxn modelId="{705EBA15-07FF-45A8-8EFF-6739E2A6DF0F}" type="presOf" srcId="{5102CCD5-0505-4520-94F5-324FE6E40AC8}" destId="{EAF06C39-8589-45F0-B223-B428657CEF67}" srcOrd="1" destOrd="0" presId="urn:microsoft.com/office/officeart/2005/8/layout/vProcess5"/>
    <dgm:cxn modelId="{B4ECE234-55C4-4ECD-A5B3-12C71FDC32D8}" type="presOf" srcId="{5A6DB8EC-4455-490B-AA49-5E5400C12B1E}" destId="{1AC88CDD-0945-4981-ACE4-4C68E846B150}" srcOrd="1" destOrd="0" presId="urn:microsoft.com/office/officeart/2005/8/layout/vProcess5"/>
    <dgm:cxn modelId="{6071EB4F-EFEB-4838-A266-B7AE7AC60D12}" type="presOf" srcId="{5102CCD5-0505-4520-94F5-324FE6E40AC8}" destId="{CDE69E6A-0241-4EE2-86F0-EAD488ABECC4}" srcOrd="0" destOrd="0" presId="urn:microsoft.com/office/officeart/2005/8/layout/vProcess5"/>
    <dgm:cxn modelId="{88D2818A-9D1B-4CA1-9E57-DB32406109D5}" srcId="{823FF867-B3EF-4529-AE6F-19933EA5D3F3}" destId="{5A6DB8EC-4455-490B-AA49-5E5400C12B1E}" srcOrd="1" destOrd="0" parTransId="{FEA292C7-7D8F-47E4-BF63-B29C7BF146E5}" sibTransId="{D9ECE287-ED03-4802-872A-A452A270E34F}"/>
    <dgm:cxn modelId="{978DAFB1-5BA2-4520-A104-05AAC89852AB}" type="presOf" srcId="{5A6DB8EC-4455-490B-AA49-5E5400C12B1E}" destId="{44302809-2B97-45D0-865B-F84C7039838F}" srcOrd="0" destOrd="0" presId="urn:microsoft.com/office/officeart/2005/8/layout/vProcess5"/>
    <dgm:cxn modelId="{03FF81B6-B0A6-459D-AB79-3C9FE0A9429D}" type="presOf" srcId="{182FF3DD-F2AA-454D-A63D-9C3A192E6DD9}" destId="{FF92F7ED-27F2-4D4D-A4D8-C7252AD6B56F}" srcOrd="0" destOrd="0" presId="urn:microsoft.com/office/officeart/2005/8/layout/vProcess5"/>
    <dgm:cxn modelId="{DB813ACC-95C1-44EC-B7CA-9EA8BBB2D723}" type="presOf" srcId="{182FF3DD-F2AA-454D-A63D-9C3A192E6DD9}" destId="{596B33BD-EE79-4854-8BD2-C20C046777E4}" srcOrd="1" destOrd="0" presId="urn:microsoft.com/office/officeart/2005/8/layout/vProcess5"/>
    <dgm:cxn modelId="{6B1906E5-696A-49C3-B123-2CAF05FCC804}" type="presOf" srcId="{D9ECE287-ED03-4802-872A-A452A270E34F}" destId="{DA869F16-BAA9-4B35-9883-55DA9F00C500}" srcOrd="0" destOrd="0" presId="urn:microsoft.com/office/officeart/2005/8/layout/vProcess5"/>
    <dgm:cxn modelId="{73F5B9E9-62A1-4BA9-B410-D2468D2AB63C}" srcId="{823FF867-B3EF-4529-AE6F-19933EA5D3F3}" destId="{5102CCD5-0505-4520-94F5-324FE6E40AC8}" srcOrd="2" destOrd="0" parTransId="{296F64BF-5AF3-4125-88ED-590CEE140AD7}" sibTransId="{8098A05D-144F-4D9D-B2B8-C9EB0035D876}"/>
    <dgm:cxn modelId="{F28667F2-B6E2-42C6-9E90-8BC9129484C1}" srcId="{823FF867-B3EF-4529-AE6F-19933EA5D3F3}" destId="{182FF3DD-F2AA-454D-A63D-9C3A192E6DD9}" srcOrd="0" destOrd="0" parTransId="{66BD1E58-CDBB-41A9-83A5-082BFFB4B9D9}" sibTransId="{65D1BF03-3BA0-425A-85F9-F4844C58DD14}"/>
    <dgm:cxn modelId="{3DF702F7-4CC5-4A51-A1D0-00F5A54BD789}" type="presOf" srcId="{823FF867-B3EF-4529-AE6F-19933EA5D3F3}" destId="{15DC32FE-BF26-4B82-9B94-380AE7BD0801}" srcOrd="0" destOrd="0" presId="urn:microsoft.com/office/officeart/2005/8/layout/vProcess5"/>
    <dgm:cxn modelId="{989EA73D-BB18-47EF-9BCC-953525E1A007}" type="presParOf" srcId="{15DC32FE-BF26-4B82-9B94-380AE7BD0801}" destId="{661FE23B-1F36-4A70-9CE2-16DBECE574DD}" srcOrd="0" destOrd="0" presId="urn:microsoft.com/office/officeart/2005/8/layout/vProcess5"/>
    <dgm:cxn modelId="{DDF6398B-7959-49AB-B5D2-81B3A9927943}" type="presParOf" srcId="{15DC32FE-BF26-4B82-9B94-380AE7BD0801}" destId="{FF92F7ED-27F2-4D4D-A4D8-C7252AD6B56F}" srcOrd="1" destOrd="0" presId="urn:microsoft.com/office/officeart/2005/8/layout/vProcess5"/>
    <dgm:cxn modelId="{28077866-9E17-4790-88D7-1435FE2C1248}" type="presParOf" srcId="{15DC32FE-BF26-4B82-9B94-380AE7BD0801}" destId="{44302809-2B97-45D0-865B-F84C7039838F}" srcOrd="2" destOrd="0" presId="urn:microsoft.com/office/officeart/2005/8/layout/vProcess5"/>
    <dgm:cxn modelId="{63DEF93E-C0C0-42BB-8096-79A9A818098B}" type="presParOf" srcId="{15DC32FE-BF26-4B82-9B94-380AE7BD0801}" destId="{CDE69E6A-0241-4EE2-86F0-EAD488ABECC4}" srcOrd="3" destOrd="0" presId="urn:microsoft.com/office/officeart/2005/8/layout/vProcess5"/>
    <dgm:cxn modelId="{75C24D5D-8FAF-4E40-8DBD-9A2756313878}" type="presParOf" srcId="{15DC32FE-BF26-4B82-9B94-380AE7BD0801}" destId="{2D563587-D154-4DB2-9878-D676033DED83}" srcOrd="4" destOrd="0" presId="urn:microsoft.com/office/officeart/2005/8/layout/vProcess5"/>
    <dgm:cxn modelId="{5CD00CD0-2A17-41C6-9FD9-71E2A86F5CC9}" type="presParOf" srcId="{15DC32FE-BF26-4B82-9B94-380AE7BD0801}" destId="{DA869F16-BAA9-4B35-9883-55DA9F00C500}" srcOrd="5" destOrd="0" presId="urn:microsoft.com/office/officeart/2005/8/layout/vProcess5"/>
    <dgm:cxn modelId="{48834F42-B3E1-4B34-98BB-040136BD7E1D}" type="presParOf" srcId="{15DC32FE-BF26-4B82-9B94-380AE7BD0801}" destId="{596B33BD-EE79-4854-8BD2-C20C046777E4}" srcOrd="6" destOrd="0" presId="urn:microsoft.com/office/officeart/2005/8/layout/vProcess5"/>
    <dgm:cxn modelId="{F5389C39-869C-4A4C-80E3-9232394C9F3F}" type="presParOf" srcId="{15DC32FE-BF26-4B82-9B94-380AE7BD0801}" destId="{1AC88CDD-0945-4981-ACE4-4C68E846B150}" srcOrd="7" destOrd="0" presId="urn:microsoft.com/office/officeart/2005/8/layout/vProcess5"/>
    <dgm:cxn modelId="{064C88ED-2F80-4CF5-A357-FA88A359016B}" type="presParOf" srcId="{15DC32FE-BF26-4B82-9B94-380AE7BD0801}" destId="{EAF06C39-8589-45F0-B223-B428657CEF6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2F7ED-27F2-4D4D-A4D8-C7252AD6B56F}">
      <dsp:nvSpPr>
        <dsp:cNvPr id="0" name=""/>
        <dsp:cNvSpPr/>
      </dsp:nvSpPr>
      <dsp:spPr>
        <a:xfrm>
          <a:off x="-36261" y="-20544"/>
          <a:ext cx="6550657" cy="9667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b="1" i="1" kern="1200" dirty="0">
              <a:solidFill>
                <a:srgbClr val="0070C0"/>
              </a:solidFill>
              <a:latin typeface="Montserrat SemiBold" panose="00000700000000000000" pitchFamily="2" charset="0"/>
            </a:rPr>
            <a:t>“</a:t>
          </a:r>
          <a:r>
            <a:rPr lang="en-SG" sz="2400" b="1" i="0" kern="1200" dirty="0">
              <a:solidFill>
                <a:srgbClr val="0070C0"/>
              </a:solidFill>
              <a:latin typeface="Montserrat SemiBold" panose="00000700000000000000" pitchFamily="2" charset="0"/>
            </a:rPr>
            <a:t>Business was </a:t>
          </a:r>
          <a:r>
            <a:rPr lang="en-SG" sz="2000" b="1" i="0" kern="1200" dirty="0">
              <a:solidFill>
                <a:srgbClr val="0070C0"/>
              </a:solidFill>
              <a:latin typeface="Montserrat SemiBold" panose="00000700000000000000" pitchFamily="2" charset="0"/>
            </a:rPr>
            <a:t>good</a:t>
          </a:r>
          <a:r>
            <a:rPr lang="en-SG" sz="2400" b="1" i="0" kern="1200" dirty="0">
              <a:solidFill>
                <a:srgbClr val="0070C0"/>
              </a:solidFill>
              <a:latin typeface="Montserrat SemiBold" panose="00000700000000000000" pitchFamily="2" charset="0"/>
            </a:rPr>
            <a:t> before Covid but has since </a:t>
          </a:r>
          <a:r>
            <a:rPr lang="en-SG" sz="2400" b="1" i="1" u="sng" kern="1200" dirty="0">
              <a:solidFill>
                <a:schemeClr val="accent4">
                  <a:lumMod val="75000"/>
                </a:schemeClr>
              </a:solidFill>
              <a:latin typeface="Montserrat SemiBold" panose="00000700000000000000" pitchFamily="2" charset="0"/>
            </a:rPr>
            <a:t>reduced!</a:t>
          </a:r>
          <a:endParaRPr lang="en-US" sz="2400" b="1" u="sng" kern="1200" dirty="0">
            <a:solidFill>
              <a:schemeClr val="accent4">
                <a:lumMod val="75000"/>
              </a:schemeClr>
            </a:solidFill>
            <a:latin typeface="Montserrat SemiBold" panose="00000700000000000000" pitchFamily="2" charset="0"/>
          </a:endParaRPr>
        </a:p>
      </dsp:txBody>
      <dsp:txXfrm>
        <a:off x="-7945" y="7772"/>
        <a:ext cx="5521855" cy="910140"/>
      </dsp:txXfrm>
    </dsp:sp>
    <dsp:sp modelId="{44302809-2B97-45D0-865B-F84C7039838F}">
      <dsp:nvSpPr>
        <dsp:cNvPr id="0" name=""/>
        <dsp:cNvSpPr/>
      </dsp:nvSpPr>
      <dsp:spPr>
        <a:xfrm>
          <a:off x="528539" y="967999"/>
          <a:ext cx="6568869" cy="10800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57195"/>
                <a:satOff val="43649"/>
                <a:lumOff val="210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57195"/>
                <a:satOff val="43649"/>
                <a:lumOff val="210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57195"/>
                <a:satOff val="43649"/>
                <a:lumOff val="210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b="1" i="1" kern="1200" dirty="0">
              <a:solidFill>
                <a:schemeClr val="accent3">
                  <a:lumMod val="50000"/>
                </a:schemeClr>
              </a:solidFill>
              <a:latin typeface="Montserrat SemiBold" panose="00000700000000000000" pitchFamily="2" charset="0"/>
            </a:rPr>
            <a:t>So Now </a:t>
          </a:r>
          <a:r>
            <a:rPr lang="en-SG" sz="2400" b="1" i="1" u="none" kern="1200" dirty="0">
              <a:solidFill>
                <a:schemeClr val="accent3">
                  <a:lumMod val="50000"/>
                </a:schemeClr>
              </a:solidFill>
              <a:latin typeface="Montserrat SemiBold" panose="00000700000000000000" pitchFamily="2" charset="0"/>
            </a:rPr>
            <a:t>"I want to </a:t>
          </a:r>
          <a:r>
            <a:rPr lang="en-SG" sz="2400" b="1" i="1" u="none" kern="1200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  <a:latin typeface="Montserrat SemiBold" panose="00000700000000000000" pitchFamily="2" charset="0"/>
            </a:rPr>
            <a:t>increase online orders </a:t>
          </a:r>
          <a:r>
            <a:rPr lang="en-SG" sz="2400" b="1" i="1" u="none" kern="1200" dirty="0">
              <a:solidFill>
                <a:schemeClr val="accent3">
                  <a:lumMod val="50000"/>
                </a:schemeClr>
              </a:solidFill>
              <a:latin typeface="Montserrat SemiBold" panose="00000700000000000000" pitchFamily="2" charset="0"/>
            </a:rPr>
            <a:t>"</a:t>
          </a:r>
          <a:endParaRPr lang="en-US" sz="2400" b="1" i="1" u="none" kern="1200" dirty="0">
            <a:solidFill>
              <a:schemeClr val="accent3">
                <a:lumMod val="50000"/>
              </a:schemeClr>
            </a:solidFill>
            <a:latin typeface="Montserrat SemiBold" panose="00000700000000000000" pitchFamily="2" charset="0"/>
          </a:endParaRPr>
        </a:p>
      </dsp:txBody>
      <dsp:txXfrm>
        <a:off x="560172" y="999632"/>
        <a:ext cx="5305059" cy="1016749"/>
      </dsp:txXfrm>
    </dsp:sp>
    <dsp:sp modelId="{CDE69E6A-0241-4EE2-86F0-EAD488ABECC4}">
      <dsp:nvSpPr>
        <dsp:cNvPr id="0" name=""/>
        <dsp:cNvSpPr/>
      </dsp:nvSpPr>
      <dsp:spPr>
        <a:xfrm>
          <a:off x="882667" y="2078763"/>
          <a:ext cx="6602952" cy="1007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shade val="50000"/>
                <a:hueOff val="57195"/>
                <a:satOff val="43649"/>
                <a:lumOff val="210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57195"/>
                <a:satOff val="43649"/>
                <a:lumOff val="210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57195"/>
                <a:satOff val="43649"/>
                <a:lumOff val="210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400" b="1" i="1" kern="1200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"</a:t>
          </a:r>
          <a:r>
            <a:rPr lang="en-SG" sz="2000" b="1" i="0" kern="1200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Open to suggestions </a:t>
          </a:r>
          <a:r>
            <a:rPr lang="en-SG" sz="2400" b="1" i="1" u="none" kern="1200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for </a:t>
          </a:r>
          <a:r>
            <a:rPr lang="en-SG" sz="2400" b="1" i="1" u="sng" kern="1200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special offers </a:t>
          </a:r>
          <a:r>
            <a:rPr lang="en-SG" sz="2400" b="1" i="1" u="none" kern="1200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to get more online orders</a:t>
          </a:r>
          <a:r>
            <a:rPr lang="en-SG" sz="2400" b="0" i="1" kern="1200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rPr>
            <a:t>“</a:t>
          </a:r>
          <a:endParaRPr lang="en-US" sz="2400" kern="1200" dirty="0">
            <a:solidFill>
              <a:schemeClr val="accent1">
                <a:lumMod val="50000"/>
              </a:schemeClr>
            </a:solidFill>
            <a:latin typeface="Montserrat SemiBold" panose="00000700000000000000" pitchFamily="2" charset="0"/>
          </a:endParaRPr>
        </a:p>
      </dsp:txBody>
      <dsp:txXfrm>
        <a:off x="912167" y="2108263"/>
        <a:ext cx="5337178" cy="948200"/>
      </dsp:txXfrm>
    </dsp:sp>
    <dsp:sp modelId="{2D563587-D154-4DB2-9878-D676033DED83}">
      <dsp:nvSpPr>
        <dsp:cNvPr id="0" name=""/>
        <dsp:cNvSpPr/>
      </dsp:nvSpPr>
      <dsp:spPr>
        <a:xfrm>
          <a:off x="5479673" y="696112"/>
          <a:ext cx="614833" cy="614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50000"/>
            <a:alpha val="90000"/>
          </a:schemeClr>
        </a:solidFill>
        <a:ln w="635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accent4">
                <a:lumMod val="75000"/>
              </a:schemeClr>
            </a:solidFill>
          </a:endParaRPr>
        </a:p>
      </dsp:txBody>
      <dsp:txXfrm>
        <a:off x="5618010" y="696112"/>
        <a:ext cx="338159" cy="462662"/>
      </dsp:txXfrm>
    </dsp:sp>
    <dsp:sp modelId="{DA869F16-BAA9-4B35-9883-55DA9F00C500}">
      <dsp:nvSpPr>
        <dsp:cNvPr id="0" name=""/>
        <dsp:cNvSpPr/>
      </dsp:nvSpPr>
      <dsp:spPr>
        <a:xfrm>
          <a:off x="6333175" y="1851043"/>
          <a:ext cx="614833" cy="61483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lumMod val="50000"/>
            <a:alpha val="90000"/>
          </a:schemeClr>
        </a:solidFill>
        <a:ln w="635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471512" y="1851043"/>
        <a:ext cx="338159" cy="462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20A2E-6DAF-40BF-9FA4-32AF291D28C4}" type="datetimeFigureOut">
              <a:rPr lang="en-SG" smtClean="0"/>
              <a:t>24/8/2024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2E7B9-2936-40E0-A877-A67B1B80CD1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6643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7B9-2936-40E0-A877-A67B1B80CD1E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083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7B9-2936-40E0-A877-A67B1B80CD1E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08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864f76d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864f76d5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7864f76d5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47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7B9-2936-40E0-A877-A67B1B80CD1E}" type="slidenum">
              <a:rPr lang="en-SG" smtClean="0"/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3460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be4bea3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2ebe4bea3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578C-0920-4F12-8E97-2DDE336B4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1C4B3-C3E4-40B3-8B5D-757E5BA79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EED6E-8AF4-4F53-B867-82481996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F851-AFFC-4F57-B150-C65C60FC9500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B7C5E-3AD7-4D68-9E8A-61214243A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D520C-5A10-4610-9E56-0DF0685A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7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DE5E-B890-4A71-B5E6-02F5789A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63652-741D-4052-B211-9ECB4C933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B5C98-EBD7-410C-A9FE-2EBBDFE5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D0ADA-1646-4206-ADC9-9DDC5712E77D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C8B59-918C-49CB-873C-3DAEF917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33DC-525F-4493-9A74-881C2B0C4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5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CC1E31-DA1C-4828-97D2-CAEB3AAC4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86EA8-7A79-4998-914A-DB181D51C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BC8A4-1C83-449E-A219-8EEF48A4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2FBE-6762-4B5A-B400-E9F2595134D6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5A4C1-94C0-4AA4-BDCE-7275CB294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4287D-C5E4-415A-B834-D5DFB5D0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2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5351-ED9B-4A3B-8287-01BAF35DE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2A38-FE94-4E4A-BBC4-89F5A3578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8FD7A-0832-4888-BB75-ACDDEADB1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0C320-8446-4B70-8D10-40132A6126BD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13CE-D735-4510-8D28-6A1982C4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E79A6-CCAC-4F75-8659-FC4DFF31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0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D4CC-1190-48CC-9238-4D8BEA4E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FD5AD-30F7-4DB9-811A-96E76B9FD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63744-20E9-4D55-BAB7-98CDBB40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B6DD-2A8B-48B6-BE6E-B5E694858157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9DD2B-55ED-4DDE-9159-1ADF9F47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E5137-7107-4EAF-94C3-574A5C1E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23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FFB65-AC61-4AEA-88A9-33B6FE71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6484C-C86A-4036-8FCD-1D1CD5102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13AAE-7EAB-4792-B61A-9382944DF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DF0FD-B60B-4C3D-B978-9B1EB1E72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C103B-6F03-4EDF-9169-CBF06D83E7DF}" type="datetime1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7662F-BD72-4F1B-AE43-8239D94E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463A8-B877-421E-AA7C-E6D7B2FA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6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A0E4-F271-45D8-83FA-24A3A2B3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B287-769B-4FA0-9884-A724ABE5E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857CE-E6C6-4080-8DB1-958274995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FCEF6-0891-47AA-AEEB-AF27732F2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49558-49F5-4F46-804B-447E20782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DC7D4-37AA-4242-9863-423F6D1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A3007-6638-48A0-94D3-7D79A3C10281}" type="datetime1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C6B11A-D9AB-468B-B0DF-4DD8A8B9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37A2A9-71BD-4885-8C95-5A26B499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6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401B-D1BD-493D-A365-51565785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6C8E-4821-4202-9C26-F5C74DC8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AA781-E770-4A46-A347-C788D60AAEA6}" type="datetime1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30EF5-D79F-4F1A-8000-A00E50F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1CA3A-E080-42D6-AF7A-3E024774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1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A84F28-DF3C-4D73-A5EA-B06055E0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D91C-D9B7-4893-BAA2-5938A493BD7F}" type="datetime1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6CFBAF-157F-48C4-90D6-09825C45D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14D52-5B37-4C43-ABF7-EF810143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4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D3F5-DCB3-4794-9E84-F72C2666C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FA857-58B8-4C31-B360-1BE7FE8CB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5C5C7-27AD-48E7-B789-CC998A207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343B5-FE08-4233-9D22-A4ABD6DEF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EE6D9-A4EF-4287-8D35-105484813F0C}" type="datetime1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0B87D-60DC-40F1-89F2-2B118283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74937-15DC-4FBE-98E8-8F586F32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27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169D-CA5C-4EDE-93E5-16BD0639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53E677-235B-440A-AC68-9BE9C3A2A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6D1AD-1DBB-41EF-BF1C-B7D906AAE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B2CC2-8F53-4FDB-8318-F6CEC943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2DE9-F8D4-45D4-BF55-164C88F14C8E}" type="datetime1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7786E-F17C-444D-8EFB-D4F174CD8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C7820-09BE-425D-811D-6BCC7B784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6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B34AB3-1FFF-42D1-8095-128E0A23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520F7-18EE-4E6A-8DF5-FCD47CEA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C77BD-3D38-421D-B10B-352B75863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9D110-D9EC-46E9-A257-3AA3E26E7C12}" type="datetime1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AC67-91C1-4B04-AB80-DFA5166CB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C13FE-6937-4C58-BCC4-FB2A7302A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016E0-A22F-4470-9D50-9FC8C27F2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s://neilpatel.com/ubersuggest/" TargetMode="External"/><Relationship Id="rId3" Type="http://schemas.openxmlformats.org/officeDocument/2006/relationships/hyperlink" Target="https://www.facebook.com/business/help/717368264947302" TargetMode="External"/><Relationship Id="rId7" Type="http://schemas.openxmlformats.org/officeDocument/2006/relationships/hyperlink" Target="https://www.semrush.com/" TargetMode="External"/><Relationship Id="rId2" Type="http://schemas.openxmlformats.org/officeDocument/2006/relationships/hyperlink" Target="https://www.facebook.com/ads/libra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google.com/google-ads/answer/2497941" TargetMode="External"/><Relationship Id="rId5" Type="http://schemas.openxmlformats.org/officeDocument/2006/relationships/hyperlink" Target="https://nordicclick.com/resources/google-ads-preview-tool/" TargetMode="External"/><Relationship Id="rId10" Type="http://schemas.openxmlformats.org/officeDocument/2006/relationships/hyperlink" Target="https://images.google.com/" TargetMode="External"/><Relationship Id="rId4" Type="http://schemas.openxmlformats.org/officeDocument/2006/relationships/hyperlink" Target="https://www.tiktok.com/@kopiboydecaf/video/7135053162939026690" TargetMode="External"/><Relationship Id="rId9" Type="http://schemas.openxmlformats.org/officeDocument/2006/relationships/hyperlink" Target="https://www.similarweb.com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web-ads/templates/halfpage-ads/" TargetMode="External"/><Relationship Id="rId7" Type="http://schemas.openxmlformats.org/officeDocument/2006/relationships/hyperlink" Target="https://www.tiktok.com/@kopiboydecaf/video/7135053162939026690" TargetMode="External"/><Relationship Id="rId2" Type="http://schemas.openxmlformats.org/officeDocument/2006/relationships/hyperlink" Target="https://www.canva.com/web-ads/templates/mobile-banner-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amodifier.com/social/instagram" TargetMode="External"/><Relationship Id="rId5" Type="http://schemas.openxmlformats.org/officeDocument/2006/relationships/hyperlink" Target="https://www.canva.com/" TargetMode="External"/><Relationship Id="rId4" Type="http://schemas.openxmlformats.org/officeDocument/2006/relationships/hyperlink" Target="https://www.canva.com/web-ads/templates/billboard-ads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thaitogo.sg/12/Order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hyperlink" Target="https://www.thaiexpress.com.sg/about-us/" TargetMode="External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anookkitchen.org/about/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semrush.com/" TargetMode="External"/><Relationship Id="rId4" Type="http://schemas.openxmlformats.org/officeDocument/2006/relationships/hyperlink" Target="http://thaitogo.sg/12/Orde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semrush.com/" TargetMode="External"/><Relationship Id="rId4" Type="http://schemas.openxmlformats.org/officeDocument/2006/relationships/hyperlink" Target="https://www.thaiexpress.com.s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semrush.com/" TargetMode="External"/><Relationship Id="rId4" Type="http://schemas.openxmlformats.org/officeDocument/2006/relationships/hyperlink" Target="https://sanookkitchen.org/abou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semrush.com/" TargetMode="External"/><Relationship Id="rId5" Type="http://schemas.openxmlformats.org/officeDocument/2006/relationships/hyperlink" Target="http://thaitogo.sg/12/Order" TargetMode="Externa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emrush.com/" TargetMode="External"/><Relationship Id="rId5" Type="http://schemas.openxmlformats.org/officeDocument/2006/relationships/hyperlink" Target="http://thaitogo.sg/" TargetMode="Externa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hyperlink" Target="http://thaitogo.sg/12/Order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semrush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freetools.seobility.net/en/seocheck/thaitogo.sg" TargetMode="Externa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freetools.seobility.net/en/seocheck/thaiexpress.com.sg" TargetMode="Externa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freetools.seobility.net/en/seocheck/sanookitchen.com.sg" TargetMode="Externa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foodpanda.sg/restaurant/jedo/thai-to-go-changi-road-islandwide" TargetMode="External"/><Relationship Id="rId7" Type="http://schemas.openxmlformats.org/officeDocument/2006/relationships/image" Target="../media/image1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foodline.sg/catering/Thaitogo/" TargetMode="External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haiExpressSG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instagram.com/thaiexpresssg/related_profiles/?hl=en" TargetMode="Externa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facebook.com/pages/Sanook-Kitchen/407681520052584/" TargetMode="Externa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hyperlink" Target="https://www.instagram.com/singaporefoodstory/p/Cs-AJmoSNgz/?img_index=1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rder.nakhonkitchen.com/?StoreID=99a9f721-e472-4e69-afb4-2a7f156d48aa&amp;Service=Delivery&amp;lang=E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haitogo.sg/12/Order" TargetMode="External"/><Relationship Id="rId4" Type="http://schemas.openxmlformats.org/officeDocument/2006/relationships/hyperlink" Target="https://www.facebook.com/Thaitogo.s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facebook.com/Thaitogo.sg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04.png"/><Relationship Id="rId7" Type="http://schemas.openxmlformats.org/officeDocument/2006/relationships/hyperlink" Target="http://thaitogo.sg/12/AboutUs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ds/library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8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5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51.png"/><Relationship Id="rId5" Type="http://schemas.openxmlformats.org/officeDocument/2006/relationships/image" Target="../media/image113.png"/><Relationship Id="rId10" Type="http://schemas.openxmlformats.org/officeDocument/2006/relationships/image" Target="../media/image3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hyperlink" Target="https://www.facebook.com/ads/library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dstransparency.google.com/?region=S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google-ads/answer/2497941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thaitogo.sg/12/Order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thaitogo.sg/" TargetMode="External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hyperlink" Target="https://www.bing.com/search?q=Thaitogo%20Restaurant%20offerings&amp;qs=ds&amp;form=ATCVAJ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nordicclick.com/resources/google-ads-preview-tool/" TargetMode="Externa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nordicclick.com/resources/google-ads-preview-tool/" TargetMode="External"/><Relationship Id="rId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nordicclick.com/resources/google-ads-preview-tool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web-ads/templates/mobile-banner-ads/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web-ads/templates/mobile-banner-ads/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web-ads/templates/halfpage-ads/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www.canva.com/web-ads/templates/halfpage-ads/" TargetMode="Externa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web-ads/templates/billboard-ads/" TargetMode="Externa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hyperlink" Target="https://www.instagram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haitogo.sg/12/Ord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modifier.com/mockup/facebook-page-in-iphone-mockup-generator/36316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diamodifier.com/mockup/facebook-regular-post/4223" TargetMode="External"/><Relationship Id="rId4" Type="http://schemas.openxmlformats.org/officeDocument/2006/relationships/image" Target="../media/image1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anva.com/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mediamodifier.com/social/instagra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business/help/717368264947302" TargetMode="External"/><Relationship Id="rId5" Type="http://schemas.openxmlformats.org/officeDocument/2006/relationships/hyperlink" Target="https://www.facebook.com/business/help/717368264947302?id=176276233019487" TargetMode="External"/><Relationship Id="rId4" Type="http://schemas.openxmlformats.org/officeDocument/2006/relationships/image" Target="../media/image142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haitogo.sg/12/Order" TargetMode="External"/><Relationship Id="rId4" Type="http://schemas.openxmlformats.org/officeDocument/2006/relationships/hyperlink" Target="https://www.facebook.com/Thaitogo.sg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haitogo.sg/12/Order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://thaitogo.sg/12/Order" TargetMode="Externa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jpeg"/><Relationship Id="rId4" Type="http://schemas.openxmlformats.org/officeDocument/2006/relationships/image" Target="../media/image155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307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08EF84-9FF2-F1FD-BA04-E7793C82FD81}"/>
              </a:ext>
            </a:extLst>
          </p:cNvPr>
          <p:cNvSpPr/>
          <p:nvPr/>
        </p:nvSpPr>
        <p:spPr>
          <a:xfrm>
            <a:off x="1004342" y="914400"/>
            <a:ext cx="7989688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2E3C30-63EE-458E-9F46-BA5D36BC964D}"/>
              </a:ext>
            </a:extLst>
          </p:cNvPr>
          <p:cNvSpPr/>
          <p:nvPr/>
        </p:nvSpPr>
        <p:spPr>
          <a:xfrm>
            <a:off x="2791433" y="1179447"/>
            <a:ext cx="5362067" cy="1820384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96;p1">
            <a:extLst>
              <a:ext uri="{FF2B5EF4-FFF2-40B4-BE49-F238E27FC236}">
                <a16:creationId xmlns:a16="http://schemas.microsoft.com/office/drawing/2014/main" id="{8880474D-86AE-7032-C505-010F16462F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815" y="1424313"/>
            <a:ext cx="2853560" cy="5652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4;g2740ba676fe_0_0">
            <a:extLst>
              <a:ext uri="{FF2B5EF4-FFF2-40B4-BE49-F238E27FC236}">
                <a16:creationId xmlns:a16="http://schemas.microsoft.com/office/drawing/2014/main" id="{E6D8F957-4967-1BD5-4935-6A12513479AE}"/>
              </a:ext>
            </a:extLst>
          </p:cNvPr>
          <p:cNvSpPr txBox="1"/>
          <p:nvPr/>
        </p:nvSpPr>
        <p:spPr>
          <a:xfrm>
            <a:off x="3436914" y="2189512"/>
            <a:ext cx="399837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3600"/>
            </a:pPr>
            <a:r>
              <a:rPr lang="en-SG" sz="40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Presentation</a:t>
            </a:r>
            <a:endParaRPr lang="en-SG" sz="4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4" descr="A group of bottles of oil and seeds&#10;&#10;Description automatically generated">
            <a:extLst>
              <a:ext uri="{FF2B5EF4-FFF2-40B4-BE49-F238E27FC236}">
                <a16:creationId xmlns:a16="http://schemas.microsoft.com/office/drawing/2014/main" id="{40BFB9D7-9D6B-B892-D746-0DDDE2C1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30" y="2776065"/>
            <a:ext cx="1519242" cy="105437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 table with various ingredients&#10;&#10;Description automatically generated with medium confidence">
            <a:extLst>
              <a:ext uri="{FF2B5EF4-FFF2-40B4-BE49-F238E27FC236}">
                <a16:creationId xmlns:a16="http://schemas.microsoft.com/office/drawing/2014/main" id="{991905EF-3E46-9405-879C-D20863013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29" y="1435147"/>
            <a:ext cx="1519242" cy="105437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 group of white square containers with different spices&#10;&#10;Description automatically generated">
            <a:extLst>
              <a:ext uri="{FF2B5EF4-FFF2-40B4-BE49-F238E27FC236}">
                <a16:creationId xmlns:a16="http://schemas.microsoft.com/office/drawing/2014/main" id="{D3AF45C1-F486-63F2-72F4-1D424AA8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030" y="4293086"/>
            <a:ext cx="1519242" cy="118648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9;p1">
            <a:extLst>
              <a:ext uri="{FF2B5EF4-FFF2-40B4-BE49-F238E27FC236}">
                <a16:creationId xmlns:a16="http://schemas.microsoft.com/office/drawing/2014/main" id="{AAD5934C-9567-D884-4053-3710016C5990}"/>
              </a:ext>
            </a:extLst>
          </p:cNvPr>
          <p:cNvSpPr txBox="1"/>
          <p:nvPr/>
        </p:nvSpPr>
        <p:spPr>
          <a:xfrm>
            <a:off x="1708945" y="5479575"/>
            <a:ext cx="6482555" cy="353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67512">
              <a:spcAft>
                <a:spcPts val="600"/>
              </a:spcAft>
              <a:buClr>
                <a:srgbClr val="171616"/>
              </a:buClr>
              <a:buSzPts val="3600"/>
            </a:pPr>
            <a:r>
              <a:rPr lang="en-US" sz="1200" kern="1200" dirty="0">
                <a:solidFill>
                  <a:srgbClr val="001845"/>
                </a:solidFill>
                <a:latin typeface="Montserrat SemiBold" panose="00000700000000000000" pitchFamily="2" charset="0"/>
                <a:ea typeface="+mn-ea"/>
                <a:cs typeface="+mn-cs"/>
                <a:sym typeface="Montserrat Black"/>
              </a:rPr>
              <a:t>@ASK</a:t>
            </a:r>
            <a:r>
              <a:rPr lang="en-US" sz="1200" dirty="0">
                <a:solidFill>
                  <a:srgbClr val="001845"/>
                </a:solidFill>
                <a:latin typeface="Montserrat SemiBold" panose="00000700000000000000" pitchFamily="2" charset="0"/>
                <a:sym typeface="Montserrat Black"/>
              </a:rPr>
              <a:t>Training</a:t>
            </a:r>
            <a:r>
              <a:rPr lang="en-US" sz="1200" kern="1200" dirty="0">
                <a:solidFill>
                  <a:srgbClr val="001845"/>
                </a:solidFill>
                <a:latin typeface="Montserrat SemiBold" panose="00000700000000000000" pitchFamily="2" charset="0"/>
                <a:ea typeface="+mn-ea"/>
                <a:cs typeface="+mn-cs"/>
                <a:sym typeface="Montserrat Black"/>
              </a:rPr>
              <a:t>_SCTP-DMC_Capstone Project by Lim S K Elsie –  @ 24 Aug 2024</a:t>
            </a:r>
            <a:endParaRPr lang="en-US" sz="1200" b="0" i="0" u="none" strike="noStrike" cap="none" dirty="0">
              <a:solidFill>
                <a:srgbClr val="001845"/>
              </a:solidFill>
              <a:latin typeface="Montserrat SemiBold" panose="00000700000000000000" pitchFamily="2" charset="0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3" name="Picture 12" descr="A spoon and fork on a napkin&#10;&#10;Description automatically generated">
            <a:extLst>
              <a:ext uri="{FF2B5EF4-FFF2-40B4-BE49-F238E27FC236}">
                <a16:creationId xmlns:a16="http://schemas.microsoft.com/office/drawing/2014/main" id="{736696EB-E54D-55BE-ED6E-233FD2063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0307">
            <a:off x="1683227" y="1675921"/>
            <a:ext cx="1542845" cy="127334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E8E2E-3303-2EB0-B964-04103A20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</a:t>
            </a:fld>
            <a:endParaRPr lang="en-US"/>
          </a:p>
        </p:txBody>
      </p:sp>
      <p:pic>
        <p:nvPicPr>
          <p:cNvPr id="21" name="Picture 20" descr="A hand holding a tablet with a megaphone&#10;&#10;Description automatically generated">
            <a:extLst>
              <a:ext uri="{FF2B5EF4-FFF2-40B4-BE49-F238E27FC236}">
                <a16:creationId xmlns:a16="http://schemas.microsoft.com/office/drawing/2014/main" id="{5F694998-2839-94BC-3DD2-1C1893711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044" y="3174204"/>
            <a:ext cx="2734379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8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056290" y="720954"/>
            <a:ext cx="9995338" cy="5162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310760" y="966206"/>
            <a:ext cx="5907948" cy="959162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94;g2740ba676fe_0_0">
            <a:extLst>
              <a:ext uri="{FF2B5EF4-FFF2-40B4-BE49-F238E27FC236}">
                <a16:creationId xmlns:a16="http://schemas.microsoft.com/office/drawing/2014/main" id="{47F1E32E-E5B6-F7F8-4754-D1D2090B7C62}"/>
              </a:ext>
            </a:extLst>
          </p:cNvPr>
          <p:cNvSpPr txBox="1"/>
          <p:nvPr/>
        </p:nvSpPr>
        <p:spPr>
          <a:xfrm>
            <a:off x="3926067" y="1100454"/>
            <a:ext cx="4951049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3600"/>
            </a:pPr>
            <a:r>
              <a:rPr lang="en-SG" sz="36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Executive Summary</a:t>
            </a:r>
            <a:endParaRPr lang="en-SG" sz="36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spoon and fork on a napkin&#10;&#10;Description automatically generated">
            <a:extLst>
              <a:ext uri="{FF2B5EF4-FFF2-40B4-BE49-F238E27FC236}">
                <a16:creationId xmlns:a16="http://schemas.microsoft.com/office/drawing/2014/main" id="{3827CB2E-91A7-7E00-4AE1-2E1899F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748556" y="1090030"/>
            <a:ext cx="846491" cy="778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071301-356E-D11C-E451-774C4AB19B55}"/>
              </a:ext>
            </a:extLst>
          </p:cNvPr>
          <p:cNvSpPr txBox="1"/>
          <p:nvPr/>
        </p:nvSpPr>
        <p:spPr>
          <a:xfrm>
            <a:off x="1108842" y="2099903"/>
            <a:ext cx="4994223" cy="337015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2400" b="1" kern="1200" dirty="0">
                <a:latin typeface="Montserrat SemiBold" panose="00000700000000000000" pitchFamily="2" charset="0"/>
                <a:ea typeface="+mn-ea"/>
                <a:cs typeface="+mn-cs"/>
              </a:rPr>
              <a:t>5. </a:t>
            </a:r>
            <a:r>
              <a:rPr lang="en-US" sz="2400" b="1" u="sng" kern="1200" dirty="0">
                <a:latin typeface="Montserrat SemiBold" panose="00000700000000000000" pitchFamily="2" charset="0"/>
                <a:ea typeface="+mn-ea"/>
                <a:cs typeface="+mn-cs"/>
              </a:rPr>
              <a:t>Market Strategy</a:t>
            </a:r>
            <a:endParaRPr lang="en-US" sz="2400" kern="1200" dirty="0">
              <a:latin typeface="Montserrat SemiBold" panose="00000700000000000000" pitchFamily="2" charset="0"/>
              <a:ea typeface="+mn-ea"/>
              <a:cs typeface="+mn-cs"/>
            </a:endParaRPr>
          </a:p>
          <a:p>
            <a:pPr marL="342900" indent="-342900" defTabSz="6675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u="sng" kern="1200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+mn-ea"/>
                <a:cs typeface="+mn-cs"/>
              </a:rPr>
              <a:t>Channels</a:t>
            </a:r>
            <a:r>
              <a:rPr lang="en-US" sz="2000" kern="1200" dirty="0">
                <a:solidFill>
                  <a:srgbClr val="FFFF00"/>
                </a:solidFill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to drive an </a:t>
            </a:r>
            <a:r>
              <a:rPr lang="en-US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increase in </a:t>
            </a:r>
            <a:r>
              <a:rPr lang="en-US" sz="20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online orders</a:t>
            </a:r>
            <a:r>
              <a:rPr lang="en-US" sz="2000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US" sz="20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 SemiBold" panose="00000700000000000000" pitchFamily="2" charset="0"/>
              </a:rPr>
              <a:t>targeting young Malay 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ouples with/without children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.</a:t>
            </a:r>
          </a:p>
          <a:p>
            <a:pPr marL="342900" indent="-342900" defTabSz="6675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sng" strike="noStrike" dirty="0">
                <a:solidFill>
                  <a:srgbClr val="001845"/>
                </a:solidFill>
                <a:effectLst/>
                <a:highlight>
                  <a:srgbClr val="FFFF00"/>
                </a:highlight>
                <a:latin typeface="Montserrat SemiBold" panose="00000700000000000000" pitchFamily="2" charset="0"/>
              </a:rPr>
              <a:t>Social Media Marketing</a:t>
            </a:r>
            <a:endParaRPr lang="en-US" sz="2000" b="0" i="0" u="none" strike="noStrike" dirty="0">
              <a:solidFill>
                <a:srgbClr val="000000"/>
              </a:solidFill>
              <a:effectLst/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defTabSz="667512"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latin typeface="Montserrat SemiBold" panose="00000700000000000000" pitchFamily="2" charset="0"/>
              </a:rPr>
              <a:t>     - </a:t>
            </a:r>
            <a:r>
              <a:rPr lang="en-US" sz="20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Facebook/Instagram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and </a:t>
            </a:r>
            <a:r>
              <a:rPr lang="en-US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TikTok </a:t>
            </a:r>
          </a:p>
          <a:p>
            <a:pPr marL="342900" indent="-342900" defTabSz="6675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 SemiBold" panose="00000700000000000000" pitchFamily="2" charset="0"/>
              </a:rPr>
              <a:t>Google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 </a:t>
            </a:r>
            <a:r>
              <a:rPr lang="en-US" sz="2000" b="0" i="0" u="sng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S</a:t>
            </a:r>
            <a:r>
              <a:rPr lang="en-US" sz="20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 E</a:t>
            </a:r>
            <a:r>
              <a:rPr lang="en-US" sz="2000" b="0" i="0" u="sng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 Optimization</a:t>
            </a:r>
          </a:p>
          <a:p>
            <a:pPr defTabSz="667512">
              <a:spcAft>
                <a:spcPts val="600"/>
              </a:spcAft>
            </a:pPr>
            <a:r>
              <a:rPr lang="en-US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      </a:t>
            </a:r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AED65-A6F1-530A-69F3-7E5C17B2AB02}"/>
              </a:ext>
            </a:extLst>
          </p:cNvPr>
          <p:cNvSpPr txBox="1"/>
          <p:nvPr/>
        </p:nvSpPr>
        <p:spPr>
          <a:xfrm>
            <a:off x="6187149" y="2096815"/>
            <a:ext cx="4754121" cy="347787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u="sng" kern="1200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+mn-ea"/>
                <a:cs typeface="+mn-cs"/>
              </a:rPr>
              <a:t>Content</a:t>
            </a:r>
            <a:r>
              <a:rPr lang="en-US" sz="2000" kern="12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*</a:t>
            </a:r>
            <a:r>
              <a:rPr lang="en-US" sz="1800" b="0" i="0" u="sng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Family-Oriented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Posts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*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content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Montserrat SemiBold" panose="00000700000000000000" pitchFamily="2" charset="0"/>
              </a:rPr>
              <a:t>   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that resonates with the Persona.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u="sng" kern="1200" dirty="0">
                <a:solidFill>
                  <a:srgbClr val="FF0000"/>
                </a:solidFill>
                <a:latin typeface="Montserrat SemiBold" panose="00000700000000000000" pitchFamily="2" charset="0"/>
              </a:rPr>
              <a:t>Quick short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 </a:t>
            </a:r>
            <a:r>
              <a:rPr lang="en-US" sz="1800" u="sng" kern="1200" dirty="0">
                <a:solidFill>
                  <a:srgbClr val="FF0000"/>
                </a:solidFill>
                <a:latin typeface="Montserrat SemiBold" panose="00000700000000000000" pitchFamily="2" charset="0"/>
              </a:rPr>
              <a:t>videos</a:t>
            </a:r>
            <a:r>
              <a:rPr lang="en-US" sz="1800" kern="1200" dirty="0">
                <a:solidFill>
                  <a:srgbClr val="FF0000"/>
                </a:solidFill>
                <a:latin typeface="Montserrat SemiBold" panose="00000700000000000000" pitchFamily="2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of meal preparations by Chefs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u="sng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Customer testimonials &amp; pictures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from Malay families,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bonding moments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 over food.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0" i="0" u="sng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Design family meals</a:t>
            </a:r>
            <a:r>
              <a:rPr lang="en-US" sz="1800" b="0" i="0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, and special promotions for family-sized portions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, convenien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ce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and the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joy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    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of eating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a meal together.</a:t>
            </a: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00CF5-1E3F-6FF0-E815-B3725F5F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98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802C5-1E2B-C7AF-EF0D-8C3DB336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8" y="1390914"/>
            <a:ext cx="5595939" cy="31632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br>
              <a:rPr lang="en-US" sz="4800"/>
            </a:br>
            <a:r>
              <a:rPr lang="en-US" sz="5400">
                <a:solidFill>
                  <a:schemeClr val="accent3">
                    <a:lumMod val="50000"/>
                  </a:schemeClr>
                </a:solidFill>
                <a:latin typeface="Rockwell Nova Extra Bold" panose="02060903020205020403" pitchFamily="18" charset="0"/>
              </a:rPr>
              <a:t>THANK YOU!</a:t>
            </a:r>
            <a:br>
              <a:rPr lang="en-US" sz="5400">
                <a:solidFill>
                  <a:schemeClr val="accent3">
                    <a:lumMod val="50000"/>
                  </a:schemeClr>
                </a:solidFill>
                <a:latin typeface="Rockwell Nova Extra Bold" panose="02060903020205020403" pitchFamily="18" charset="0"/>
              </a:rPr>
            </a:br>
            <a:br>
              <a:rPr lang="en-US" sz="5400">
                <a:solidFill>
                  <a:schemeClr val="accent3">
                    <a:lumMod val="50000"/>
                  </a:schemeClr>
                </a:solidFill>
                <a:latin typeface="Rockwell Nova Extra Bold" panose="02060903020205020403" pitchFamily="18" charset="0"/>
              </a:rPr>
            </a:br>
            <a:r>
              <a:rPr lang="en-US" sz="5400">
                <a:solidFill>
                  <a:schemeClr val="accent3">
                    <a:lumMod val="50000"/>
                  </a:schemeClr>
                </a:solidFill>
                <a:latin typeface="Rockwell Nova Extra Bold" panose="02060903020205020403" pitchFamily="18" charset="0"/>
              </a:rPr>
              <a:t>Q &amp; A </a:t>
            </a:r>
            <a:endParaRPr lang="en-US" sz="5400" dirty="0">
              <a:solidFill>
                <a:schemeClr val="accent3">
                  <a:lumMod val="50000"/>
                </a:schemeClr>
              </a:solidFill>
              <a:latin typeface="Rockwell Nova Extra Bold" panose="020609030202050204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192CB352-C388-6BD8-1F9C-C28F3758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00" r="1" b="1"/>
          <a:stretch/>
        </p:blipFill>
        <p:spPr>
          <a:xfrm>
            <a:off x="6269421" y="2003668"/>
            <a:ext cx="3189890" cy="3163224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B9B38-9CDA-A157-C9E0-9763FD75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92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5EF2D2-276E-083A-CFB3-1507EB66E65C}"/>
              </a:ext>
            </a:extLst>
          </p:cNvPr>
          <p:cNvSpPr/>
          <p:nvPr/>
        </p:nvSpPr>
        <p:spPr>
          <a:xfrm>
            <a:off x="2484406" y="1486137"/>
            <a:ext cx="7160118" cy="286514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21792">
              <a:spcAft>
                <a:spcPts val="600"/>
              </a:spcAft>
            </a:pPr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D6D5B-A1F5-8BF7-D37E-AC345F039DDE}"/>
              </a:ext>
            </a:extLst>
          </p:cNvPr>
          <p:cNvSpPr/>
          <p:nvPr/>
        </p:nvSpPr>
        <p:spPr>
          <a:xfrm>
            <a:off x="3698798" y="2065282"/>
            <a:ext cx="4794397" cy="1644947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84;g2ebe4bea364_0_0">
            <a:extLst>
              <a:ext uri="{FF2B5EF4-FFF2-40B4-BE49-F238E27FC236}">
                <a16:creationId xmlns:a16="http://schemas.microsoft.com/office/drawing/2014/main" id="{3C83DD8C-0BDC-F120-0A05-6D898B322940}"/>
              </a:ext>
            </a:extLst>
          </p:cNvPr>
          <p:cNvSpPr txBox="1"/>
          <p:nvPr/>
        </p:nvSpPr>
        <p:spPr>
          <a:xfrm>
            <a:off x="4193628" y="2413443"/>
            <a:ext cx="3694822" cy="9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2179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8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APPENDIX</a:t>
            </a:r>
            <a:endParaRPr lang="en-SG" sz="48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E5142-5229-8EAE-68C0-DF6AC6A4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413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F8AD-4D03-DD7F-6C77-9ECBB1B5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SG" sz="5400" b="1" u="sng" dirty="0"/>
              <a:t>Link References</a:t>
            </a:r>
            <a:endParaRPr lang="en-SG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EAF4-AAB4-75DB-C067-CBA739002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11493"/>
            <a:ext cx="6713552" cy="4278995"/>
          </a:xfrm>
        </p:spPr>
        <p:txBody>
          <a:bodyPr anchor="t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1200" b="0" i="1" u="none" strike="noStrike" cap="none" dirty="0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1200" b="0" u="none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1.  Check Meta Ad Library of your company &amp; competitors’ to determine if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1200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    </a:t>
            </a:r>
            <a:r>
              <a:rPr lang="en-US" sz="1200" b="0" u="none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they are running ads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1200" b="0" u="sng" strike="noStrike" cap="none" dirty="0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>
              <a:spcBef>
                <a:spcPts val="0"/>
              </a:spcBef>
              <a:buClr>
                <a:srgbClr val="000000"/>
              </a:buClr>
              <a:buSzPts val="2000"/>
            </a:pPr>
            <a:r>
              <a:rPr lang="en-US" sz="1200" b="0" u="sng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2"/>
              </a:rPr>
              <a:t>https://www.facebook.com/ads/library/</a:t>
            </a:r>
            <a:endParaRPr lang="en-US" sz="1200" b="0" u="sng" strike="noStrike" cap="none" dirty="0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1200" u="sng" dirty="0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2000"/>
              <a:buNone/>
            </a:pPr>
            <a:r>
              <a:rPr lang="en-US" sz="1200" b="0" u="none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Alternatively, look at the page’s page transparency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200" u="sng" dirty="0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200" b="0" u="sng" strike="noStrike" cap="none" dirty="0">
              <a:solidFill>
                <a:srgbClr val="191919"/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b="0" u="none" strike="noStrike" cap="none" dirty="0">
                <a:solidFill>
                  <a:srgbClr val="191919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2. Simulate the custom audience you are targeting in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200" dirty="0">
                <a:solidFill>
                  <a:srgbClr val="191919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   </a:t>
            </a:r>
            <a:r>
              <a:rPr lang="en-US" sz="1200" b="0" u="none" strike="noStrike" cap="none" dirty="0">
                <a:solidFill>
                  <a:srgbClr val="191919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200" b="0" u="none" strike="noStrike" cap="none" dirty="0" err="1">
                <a:solidFill>
                  <a:srgbClr val="191919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facebook</a:t>
            </a:r>
            <a:r>
              <a:rPr lang="en-US" sz="1200" b="0" u="none" strike="noStrike" cap="none" dirty="0">
                <a:solidFill>
                  <a:srgbClr val="191919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and Instagram</a:t>
            </a: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200" b="0" u="none" strike="noStrike" cap="none" dirty="0">
              <a:solidFill>
                <a:srgbClr val="191919"/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387350" indent="-285750">
              <a:spcBef>
                <a:spcPts val="0"/>
              </a:spcBef>
              <a:buClr>
                <a:srgbClr val="191919"/>
              </a:buClr>
              <a:buSzPts val="2000"/>
            </a:pPr>
            <a:r>
              <a:rPr lang="en-US" sz="1200" b="0" u="none" strike="noStrike" cap="none" dirty="0">
                <a:solidFill>
                  <a:srgbClr val="191919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Learn more about saved audiences here </a:t>
            </a:r>
            <a:r>
              <a:rPr lang="en-US" sz="1200" b="0" u="sng" strike="noStrike" cap="none" dirty="0">
                <a:solidFill>
                  <a:schemeClr val="hlink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3"/>
              </a:rPr>
              <a:t>https://www.facebook.com/business/help/717368264947302</a:t>
            </a:r>
            <a:r>
              <a:rPr lang="en-US" sz="1200" b="0" u="none" strike="noStrike" cap="none" dirty="0">
                <a:solidFill>
                  <a:srgbClr val="191919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1200" b="0" u="none" strike="noStrike" cap="none" dirty="0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342900" marR="0" lvl="0" indent="-190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SG" sz="1200" u="sng" dirty="0">
              <a:latin typeface="Montserrat SemiBold" panose="00000700000000000000" pitchFamily="2" charset="0"/>
              <a:hlinkClick r:id="rId4"/>
            </a:endParaRPr>
          </a:p>
          <a:p>
            <a:pPr marL="342900" marR="0" lvl="0" indent="-190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SG" sz="1200" dirty="0">
                <a:latin typeface="Montserrat SemiBold" panose="00000700000000000000" pitchFamily="2" charset="0"/>
                <a:hlinkClick r:id="rId4"/>
              </a:rPr>
              <a:t>3.  </a:t>
            </a:r>
            <a:r>
              <a:rPr lang="en-US" sz="1200" b="0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Simulate </a:t>
            </a:r>
            <a:r>
              <a:rPr lang="en-US" sz="1200" b="0" u="none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ads here </a:t>
            </a:r>
          </a:p>
          <a:p>
            <a:pPr marL="101600" marR="0" lvl="0" indent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</a:pPr>
            <a:r>
              <a:rPr lang="en-US" sz="1200" b="0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    </a:t>
            </a:r>
            <a:endParaRPr lang="en-US" sz="1200" dirty="0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  <a:hlinkClick r:id="rId5"/>
            </a:endParaRPr>
          </a:p>
          <a:p>
            <a:pPr marL="387350" indent="-285750">
              <a:spcBef>
                <a:spcPts val="0"/>
              </a:spcBef>
              <a:buClr>
                <a:srgbClr val="191919"/>
              </a:buClr>
              <a:buSzPts val="2000"/>
            </a:pPr>
            <a:r>
              <a:rPr lang="en-US" sz="1200" b="0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5"/>
              </a:rPr>
              <a:t>https://nordicclick.com/resources/google-ads-preview-tool/</a:t>
            </a:r>
            <a:r>
              <a:rPr lang="en-US" sz="1200" b="0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to</a:t>
            </a:r>
          </a:p>
          <a:p>
            <a:pPr marL="387350" indent="-285750">
              <a:spcBef>
                <a:spcPts val="0"/>
              </a:spcBef>
              <a:buClr>
                <a:srgbClr val="191919"/>
              </a:buClr>
              <a:buSzPts val="2000"/>
            </a:pPr>
            <a:endParaRPr lang="en-US" sz="1200" b="0" strike="noStrike" cap="none" dirty="0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101600" marR="0" lvl="0" indent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None/>
            </a:pPr>
            <a:r>
              <a:rPr lang="en-US" sz="1200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    </a:t>
            </a:r>
            <a:r>
              <a:rPr lang="en-US" sz="1200" b="0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mockup </a:t>
            </a:r>
            <a:r>
              <a:rPr lang="en-US" sz="1200" b="0" u="none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search text ads, at least 3 ads</a:t>
            </a:r>
          </a:p>
          <a:p>
            <a:pPr marL="0" indent="0">
              <a:buNone/>
            </a:pPr>
            <a:r>
              <a:rPr lang="en-SG" sz="1200" b="0" u="sng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4. </a:t>
            </a:r>
            <a:r>
              <a:rPr lang="en-US" sz="1200" b="0" u="none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Read more about Audience Segments here  </a:t>
            </a:r>
          </a:p>
          <a:p>
            <a:pPr marL="0" indent="0">
              <a:buNone/>
            </a:pPr>
            <a:r>
              <a:rPr lang="en-US" sz="1200" b="0" u="none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</a:rPr>
              <a:t>      </a:t>
            </a:r>
            <a:r>
              <a:rPr lang="en-US" sz="1200" b="0" u="sng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6"/>
              </a:rPr>
              <a:t>https://support.google.com/google-ads/answer/2497941</a:t>
            </a:r>
            <a:endParaRPr lang="en-US" sz="1200" b="0" u="none" strike="noStrike" cap="none" dirty="0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indent="0">
              <a:buNone/>
            </a:pPr>
            <a:r>
              <a:rPr lang="en-SG" sz="1200" b="0" u="sng" strike="noStrike" cap="none" dirty="0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6"/>
              </a:rPr>
              <a:t> </a:t>
            </a:r>
            <a:endParaRPr lang="en-SG" sz="1200" u="sng" dirty="0">
              <a:latin typeface="Montserrat SemiBold" panose="00000700000000000000" pitchFamily="2" charset="0"/>
              <a:hlinkClick r:id="rId4"/>
            </a:endParaRPr>
          </a:p>
          <a:p>
            <a:endParaRPr lang="en-SG" sz="1200" u="sng" dirty="0">
              <a:latin typeface="Montserrat SemiBold" panose="00000700000000000000" pitchFamily="2" charset="0"/>
              <a:hlinkClick r:id="rId4"/>
            </a:endParaRPr>
          </a:p>
          <a:p>
            <a:endParaRPr lang="en-SG" sz="1200" dirty="0">
              <a:latin typeface="Montserrat SemiBold" panose="000007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8F8E4-2A48-5BB6-2C11-F50E47FA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102</a:t>
            </a:fld>
            <a:endParaRPr lang="en-US"/>
          </a:p>
        </p:txBody>
      </p:sp>
      <p:sp>
        <p:nvSpPr>
          <p:cNvPr id="6" name="Google Shape;111;g273f00a8ea7_0_0">
            <a:extLst>
              <a:ext uri="{FF2B5EF4-FFF2-40B4-BE49-F238E27FC236}">
                <a16:creationId xmlns:a16="http://schemas.microsoft.com/office/drawing/2014/main" id="{A7F9ECA8-7C28-0B66-967A-EBAE0958A0E9}"/>
              </a:ext>
            </a:extLst>
          </p:cNvPr>
          <p:cNvSpPr txBox="1">
            <a:spLocks/>
          </p:cNvSpPr>
          <p:nvPr/>
        </p:nvSpPr>
        <p:spPr>
          <a:xfrm>
            <a:off x="7531610" y="1897968"/>
            <a:ext cx="3822189" cy="4278995"/>
          </a:xfrm>
          <a:prstGeom prst="rect">
            <a:avLst/>
          </a:prstGeom>
        </p:spPr>
        <p:txBody>
          <a:bodyPr spcFirstLastPara="1" vert="horz" lIns="91425" tIns="45700" rIns="91425" bIns="4570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1">
                <a:latin typeface="Montserrat Medium"/>
                <a:ea typeface="Montserrat Medium"/>
                <a:cs typeface="Montserrat Medium"/>
                <a:sym typeface="Montserrat Medium"/>
              </a:rPr>
              <a:t>1. Use the digital marketing tools to assess your company &amp; competitors’ website performance such as;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1600" i="1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1" u="sng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7"/>
              </a:rPr>
              <a:t>https://www.semrush.com/</a:t>
            </a:r>
            <a:endParaRPr lang="en-US" sz="1600" i="1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1600" i="1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1" u="sng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8"/>
              </a:rPr>
              <a:t>https://neilpatel.com/ubersuggest/</a:t>
            </a:r>
            <a:endParaRPr lang="en-US" sz="1600" i="1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1600" i="1"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i="1" u="sng"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9"/>
              </a:rPr>
              <a:t>https://www.similarweb.com/</a:t>
            </a:r>
            <a:endParaRPr lang="en-US" sz="1600" b="1" u="sng"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1600" b="1" u="sng"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1600" b="1" u="sng">
                <a:latin typeface="Montserrat SemiBold" panose="00000700000000000000" pitchFamily="2" charset="0"/>
                <a:ea typeface="Montserrat SemiBold"/>
                <a:cs typeface="Montserrat SemiBold"/>
                <a:sym typeface="Montserrat SemiBold"/>
                <a:hlinkClick r:id="rId10"/>
              </a:rPr>
              <a:t>https://images.google.com/</a:t>
            </a:r>
            <a:endParaRPr lang="en-US" sz="1600" b="1" u="sng"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1600" b="1" u="sng">
              <a:latin typeface="Montserrat SemiBold" panose="00000700000000000000" pitchFamily="2" charset="0"/>
              <a:ea typeface="Montserrat SemiBold"/>
              <a:cs typeface="Montserrat SemiBold"/>
              <a:sym typeface="Montserrat SemiBold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1600" b="1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en-US" sz="1600" b="1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999648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53D9-66C6-4589-432A-AF11C885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12" y="484264"/>
            <a:ext cx="6251110" cy="980300"/>
          </a:xfrm>
        </p:spPr>
        <p:txBody>
          <a:bodyPr anchor="b">
            <a:normAutofit/>
          </a:bodyPr>
          <a:lstStyle/>
          <a:p>
            <a:r>
              <a:rPr lang="en-SG" sz="5400" b="1" u="sng" dirty="0"/>
              <a:t>Link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5265-52A6-7302-77E7-44E8C1AE2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33297"/>
            <a:ext cx="8096250" cy="3857191"/>
          </a:xfrm>
        </p:spPr>
        <p:txBody>
          <a:bodyPr>
            <a:normAutofit/>
          </a:bodyPr>
          <a:lstStyle/>
          <a:p>
            <a:pPr marL="457200" marR="0" lvl="0" indent="-355600" rtl="0"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lang="en-SG" sz="1500" b="0" i="1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  <a:hlinkClick r:id="rId2"/>
              </a:rPr>
              <a:t>https://www.canva.com/web-ads/templates/mobile-banner-ads/</a:t>
            </a:r>
            <a:endParaRPr lang="en-SG" sz="1500" b="0" i="1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rtl="0"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lang="en-SG" sz="1500" b="0" i="1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https://www.canva.com/web-ads/templates/halfpage-ads/</a:t>
            </a:r>
            <a:endParaRPr lang="en-SG" sz="1500" b="0" i="1" u="none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rtl="0"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r>
              <a:rPr lang="en-SG" sz="1500" b="0" i="1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https://www.canva.com/web-ads/templates/billboard-ads/</a:t>
            </a:r>
            <a:endParaRPr lang="en-SG" sz="1500" b="0" i="1" u="sng" strike="noStrike" cap="none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rtl="0"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endParaRPr lang="en-SG" sz="1500" i="1" u="sng" dirty="0">
              <a:latin typeface="Montserrat Medium"/>
              <a:sym typeface="Montserrat Medium"/>
            </a:endParaRPr>
          </a:p>
          <a:p>
            <a:pPr marL="457200" marR="0" lvl="0" indent="-355600" rtl="0"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endParaRPr lang="en-SG" sz="1500" i="1" u="sng" dirty="0">
              <a:latin typeface="Montserrat Medium"/>
              <a:sym typeface="Montserrat Medium"/>
            </a:endParaRPr>
          </a:p>
          <a:p>
            <a:pPr marL="342900" marR="0" lvl="0" indent="-19050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500" b="0" i="1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Simulate creating one social media post using</a:t>
            </a:r>
          </a:p>
          <a:p>
            <a:pPr marL="457200" marR="0" lvl="0" indent="-35560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lang="en-US" sz="1500" b="0" i="1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lang="en-US" sz="1500" b="0" i="1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https://www.canva.com/</a:t>
            </a:r>
            <a:r>
              <a:rPr lang="en-US" sz="1500" b="0" i="1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to create post images</a:t>
            </a:r>
          </a:p>
          <a:p>
            <a:pPr marL="457200" marR="0" lvl="0" indent="-35560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Montserrat Medium"/>
              <a:buChar char="●"/>
            </a:pPr>
            <a:r>
              <a:rPr lang="en-US" sz="1500" b="0" i="1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Use </a:t>
            </a:r>
            <a:r>
              <a:rPr lang="en-US" sz="1500" b="0" i="1" u="sng" strike="noStrike" cap="none" dirty="0"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https://mediamodifier.com/social/instagram</a:t>
            </a:r>
            <a:r>
              <a:rPr lang="en-US" sz="1500" b="0" i="1" u="none" strike="noStrike" cap="none" dirty="0">
                <a:latin typeface="Montserrat Medium"/>
                <a:ea typeface="Montserrat Medium"/>
                <a:cs typeface="Montserrat Medium"/>
                <a:sym typeface="Montserrat Medium"/>
              </a:rPr>
              <a:t> to simulate how the post looks, there are other social media channel mockups on this page</a:t>
            </a:r>
          </a:p>
          <a:p>
            <a:pPr marL="457200" marR="0" lvl="0" indent="-355600" rtl="0"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  <a:buFont typeface="Montserrat Medium"/>
              <a:buChar char="-"/>
            </a:pPr>
            <a:endParaRPr lang="en-SG" sz="1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34CB8-B984-F996-E32B-75885851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103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32153F-CFD2-02F5-8C85-881360C83783}"/>
              </a:ext>
            </a:extLst>
          </p:cNvPr>
          <p:cNvSpPr txBox="1">
            <a:spLocks/>
          </p:cNvSpPr>
          <p:nvPr/>
        </p:nvSpPr>
        <p:spPr>
          <a:xfrm>
            <a:off x="685800" y="1695451"/>
            <a:ext cx="7924800" cy="471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dirty="0">
                <a:latin typeface="Montserrat SemiBold" panose="00000700000000000000" pitchFamily="2" charset="0"/>
                <a:hlinkClick r:id="rId7"/>
              </a:rPr>
              <a:t>https://www.tiktok.com/@kopiboydecaf/video/7135053162939026690</a:t>
            </a:r>
            <a:endParaRPr lang="en-SG" sz="1600" dirty="0">
              <a:latin typeface="Montserrat SemiBold" panose="000007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2788749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be4bea364_0_0"/>
          <p:cNvSpPr txBox="1"/>
          <p:nvPr/>
        </p:nvSpPr>
        <p:spPr>
          <a:xfrm>
            <a:off x="504134" y="1122471"/>
            <a:ext cx="11183700" cy="536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lang="en-SG" sz="2200" b="0" i="0" u="none" strike="noStrike" cap="none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Scoping the purpose &amp; objectives of a digital marketing campaign in accordance with a company’s requirements</a:t>
            </a:r>
            <a:endParaRPr sz="2200" b="0" i="0" u="none" strike="noStrike" cap="none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lang="en-SG" sz="2200" b="0" i="0" u="none" strike="noStrike" cap="none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SWOT analysis on competitor landing pages and creating a conversion focused landing page that stands out from the competition</a:t>
            </a:r>
            <a:endParaRPr sz="2200" b="0" i="0" u="none" strike="noStrike" cap="none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lang="en-SG" sz="2200" b="0" i="0" u="none" strike="noStrike" cap="none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highly engaging content for web (blogpost, brochure, EDM, video, etc) and one social media post (image or video with caption along with copywriting)</a:t>
            </a:r>
            <a:endParaRPr sz="2200" b="0" i="0" u="none" strike="noStrike" cap="none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lang="en-SG" sz="2200" b="0" i="0" u="none" strike="noStrike" cap="none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Ad copy for search, display, and/or social media and an -SEO optimised blog article or lead magnet for content marketing</a:t>
            </a:r>
            <a:endParaRPr sz="2200" b="0" i="0" u="none" strike="noStrike" cap="none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lang="en-SG" sz="2200" b="0" i="0" u="none" strike="noStrike" cap="none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completed setup of Google Ads Search or Display campaign to market a company’s products &amp; services</a:t>
            </a:r>
            <a:endParaRPr sz="2200" b="0" i="0" u="none" strike="noStrike" cap="none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lang="en-SG" sz="2200" b="0" i="0" u="none" strike="noStrike" cap="none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completed setup of social media campaign </a:t>
            </a:r>
            <a:r>
              <a:rPr lang="en-SG" sz="2200" b="0" i="0" u="none" strike="noStrike" cap="none" dirty="0" err="1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mockup</a:t>
            </a:r>
            <a:r>
              <a:rPr lang="en-SG" sz="2200" b="0" i="0" u="none" strike="noStrike" cap="none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drive awareness and conversions for a company’s products &amp; services</a:t>
            </a:r>
            <a:endParaRPr sz="2200" b="0" i="0" u="none" strike="noStrike" cap="none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300"/>
              <a:buFont typeface="Montserrat Medium"/>
              <a:buChar char="●"/>
            </a:pPr>
            <a:r>
              <a:rPr lang="en-SG" sz="2200" b="0" i="0" u="none" strike="noStrike" cap="none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evaluation of digital marketing campaigns (across the user journey, e.g. website, advertising performance, content analytics) using various conversion optimisation models to meet company’s requirements &amp; objectives</a:t>
            </a:r>
            <a:endParaRPr sz="2200" b="0" i="0" u="none" strike="noStrike" cap="none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2" name="Google Shape;182;g2ebe4bea364_0_0"/>
          <p:cNvPicPr preferRelativeResize="0"/>
          <p:nvPr/>
        </p:nvPicPr>
        <p:blipFill rotWithShape="1">
          <a:blip r:embed="rId3">
            <a:alphaModFix amt="6000"/>
          </a:blip>
          <a:srcRect l="4376" t="17035" r="69400" b="15765"/>
          <a:stretch/>
        </p:blipFill>
        <p:spPr>
          <a:xfrm>
            <a:off x="4488307" y="5"/>
            <a:ext cx="7703695" cy="6857996"/>
          </a:xfrm>
          <a:prstGeom prst="rect">
            <a:avLst/>
          </a:prstGeom>
          <a:noFill/>
          <a:ln>
            <a:noFill/>
          </a:ln>
          <a:effectLst>
            <a:outerShdw blurRad="1270000" dist="50800" dir="5400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183" name="Google Shape;183;g2ebe4bea364_0_0"/>
          <p:cNvGrpSpPr/>
          <p:nvPr/>
        </p:nvGrpSpPr>
        <p:grpSpPr>
          <a:xfrm>
            <a:off x="727220" y="171998"/>
            <a:ext cx="10231500" cy="762797"/>
            <a:chOff x="727220" y="171998"/>
            <a:chExt cx="10231500" cy="762797"/>
          </a:xfrm>
        </p:grpSpPr>
        <p:sp>
          <p:nvSpPr>
            <p:cNvPr id="184" name="Google Shape;184;g2ebe4bea364_0_0"/>
            <p:cNvSpPr txBox="1"/>
            <p:nvPr/>
          </p:nvSpPr>
          <p:spPr>
            <a:xfrm>
              <a:off x="727220" y="252960"/>
              <a:ext cx="102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SG" sz="2800" b="1" i="0" u="none" strike="noStrike" cap="none" dirty="0">
                  <a:solidFill>
                    <a:srgbClr val="FF33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Expected Deliverables (To pass this module)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5" name="Google Shape;185;g2ebe4bea364_0_0"/>
            <p:cNvCxnSpPr/>
            <p:nvPr/>
          </p:nvCxnSpPr>
          <p:spPr>
            <a:xfrm>
              <a:off x="727221" y="934795"/>
              <a:ext cx="9333300" cy="0"/>
            </a:xfrm>
            <a:prstGeom prst="straightConnector1">
              <a:avLst/>
            </a:prstGeom>
            <a:noFill/>
            <a:ln w="127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6" name="Google Shape;186;g2ebe4bea364_0_0"/>
            <p:cNvCxnSpPr/>
            <p:nvPr/>
          </p:nvCxnSpPr>
          <p:spPr>
            <a:xfrm>
              <a:off x="727222" y="171998"/>
              <a:ext cx="9333300" cy="0"/>
            </a:xfrm>
            <a:prstGeom prst="straightConnector1">
              <a:avLst/>
            </a:prstGeom>
            <a:noFill/>
            <a:ln w="127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7" name="Google Shape;187;g2ebe4bea364_0_0"/>
          <p:cNvSpPr txBox="1">
            <a:spLocks noGrp="1"/>
          </p:cNvSpPr>
          <p:nvPr>
            <p:ph type="sldNum" idx="12"/>
          </p:nvPr>
        </p:nvSpPr>
        <p:spPr>
          <a:xfrm>
            <a:off x="9448800" y="6491333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G"/>
              <a:t>104</a:t>
            </a:fld>
            <a:endParaRPr/>
          </a:p>
        </p:txBody>
      </p:sp>
      <p:pic>
        <p:nvPicPr>
          <p:cNvPr id="188" name="Google Shape;188;g2ebe4bea364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32020" y="120169"/>
            <a:ext cx="1581231" cy="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629001-2E39-E1B1-8BA1-6018817310D3}"/>
              </a:ext>
            </a:extLst>
          </p:cNvPr>
          <p:cNvSpPr txBox="1"/>
          <p:nvPr/>
        </p:nvSpPr>
        <p:spPr>
          <a:xfrm>
            <a:off x="275913" y="1150866"/>
            <a:ext cx="312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useo Sans"/>
              </a:rPr>
              <a:t>✓</a:t>
            </a:r>
            <a:endParaRPr lang="en-SG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9EEDE-2FFB-0350-2008-4171BC8479D0}"/>
              </a:ext>
            </a:extLst>
          </p:cNvPr>
          <p:cNvSpPr txBox="1"/>
          <p:nvPr/>
        </p:nvSpPr>
        <p:spPr>
          <a:xfrm>
            <a:off x="239124" y="1760472"/>
            <a:ext cx="312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useo Sans"/>
              </a:rPr>
              <a:t>✓</a:t>
            </a:r>
            <a:endParaRPr lang="en-SG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883E2-CD38-0C8C-76CC-5C9DF0AB4694}"/>
              </a:ext>
            </a:extLst>
          </p:cNvPr>
          <p:cNvSpPr txBox="1"/>
          <p:nvPr/>
        </p:nvSpPr>
        <p:spPr>
          <a:xfrm>
            <a:off x="249632" y="2433141"/>
            <a:ext cx="312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useo Sans"/>
              </a:rPr>
              <a:t>✓</a:t>
            </a:r>
            <a:endParaRPr lang="en-SG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BFAFC-0839-1039-9EF2-659B11380F4D}"/>
              </a:ext>
            </a:extLst>
          </p:cNvPr>
          <p:cNvSpPr txBox="1"/>
          <p:nvPr/>
        </p:nvSpPr>
        <p:spPr>
          <a:xfrm>
            <a:off x="265396" y="3268708"/>
            <a:ext cx="312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useo Sans"/>
              </a:rPr>
              <a:t>✓</a:t>
            </a:r>
            <a:endParaRPr lang="en-SG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3D67A-0BFB-09BE-16A0-3F99F2227B93}"/>
              </a:ext>
            </a:extLst>
          </p:cNvPr>
          <p:cNvSpPr txBox="1"/>
          <p:nvPr/>
        </p:nvSpPr>
        <p:spPr>
          <a:xfrm>
            <a:off x="249634" y="3836261"/>
            <a:ext cx="312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useo Sans"/>
              </a:rPr>
              <a:t>✓</a:t>
            </a:r>
            <a:endParaRPr lang="en-SG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2AB62-58BC-21EB-7141-7A8BB0C897AB}"/>
              </a:ext>
            </a:extLst>
          </p:cNvPr>
          <p:cNvSpPr txBox="1"/>
          <p:nvPr/>
        </p:nvSpPr>
        <p:spPr>
          <a:xfrm>
            <a:off x="249630" y="4451126"/>
            <a:ext cx="312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useo Sans"/>
              </a:rPr>
              <a:t>✓</a:t>
            </a:r>
            <a:endParaRPr lang="en-SG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01FDA-2CE6-571C-27AA-35D732089578}"/>
              </a:ext>
            </a:extLst>
          </p:cNvPr>
          <p:cNvSpPr txBox="1"/>
          <p:nvPr/>
        </p:nvSpPr>
        <p:spPr>
          <a:xfrm>
            <a:off x="275909" y="5076491"/>
            <a:ext cx="312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useo Sans"/>
              </a:rPr>
              <a:t>✓</a:t>
            </a:r>
            <a:endParaRPr lang="en-SG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566687" y="914400"/>
            <a:ext cx="8982425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E087CB-2E65-50CF-D8BC-179CA2226D89}"/>
              </a:ext>
            </a:extLst>
          </p:cNvPr>
          <p:cNvSpPr/>
          <p:nvPr/>
        </p:nvSpPr>
        <p:spPr>
          <a:xfrm>
            <a:off x="3802694" y="1941065"/>
            <a:ext cx="5173405" cy="2410868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62631-695F-0381-3118-328A8DE183CF}"/>
              </a:ext>
            </a:extLst>
          </p:cNvPr>
          <p:cNvSpPr txBox="1"/>
          <p:nvPr/>
        </p:nvSpPr>
        <p:spPr>
          <a:xfrm>
            <a:off x="4264664" y="2458299"/>
            <a:ext cx="4249467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8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Persona</a:t>
            </a: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3600" b="1" i="0" u="none" strike="noStrike" cap="none" dirty="0">
                <a:solidFill>
                  <a:srgbClr val="FFFF00"/>
                </a:solidFill>
                <a:latin typeface="Montserrat SemiBold"/>
                <a:sym typeface="Montserrat SemiBold"/>
              </a:rPr>
              <a:t>(Ideal Customer)</a:t>
            </a:r>
            <a:endParaRPr lang="en-SG" sz="36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A spoon and fork on a napkin&#10;&#10;Description automatically generated">
            <a:extLst>
              <a:ext uri="{FF2B5EF4-FFF2-40B4-BE49-F238E27FC236}">
                <a16:creationId xmlns:a16="http://schemas.microsoft.com/office/drawing/2014/main" id="{A678C98D-C7FB-93B2-F925-F1ABAFD7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556908" y="2216361"/>
            <a:ext cx="1653373" cy="13148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C863B-8BA0-3635-4F23-E1B1FAE1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2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D33C90-E0E9-4BCC-847B-53431DF7C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864" y="2251328"/>
            <a:ext cx="2404893" cy="24048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743BE1B-E693-47F5-A9BA-46D13E0C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154502" cy="3640433"/>
          </a:xfrm>
          <a:custGeom>
            <a:avLst/>
            <a:gdLst>
              <a:gd name="connsiteX0" fmla="*/ 428655 w 4154502"/>
              <a:gd name="connsiteY0" fmla="*/ 0 h 3640433"/>
              <a:gd name="connsiteX1" fmla="*/ 3564192 w 4154502"/>
              <a:gd name="connsiteY1" fmla="*/ 0 h 3640433"/>
              <a:gd name="connsiteX2" fmla="*/ 3593704 w 4154502"/>
              <a:gd name="connsiteY2" fmla="*/ 30225 h 3640433"/>
              <a:gd name="connsiteX3" fmla="*/ 4154502 w 4154502"/>
              <a:gd name="connsiteY3" fmla="*/ 1481705 h 3640433"/>
              <a:gd name="connsiteX4" fmla="*/ 1995774 w 4154502"/>
              <a:gd name="connsiteY4" fmla="*/ 3640433 h 3640433"/>
              <a:gd name="connsiteX5" fmla="*/ 6690 w 4154502"/>
              <a:gd name="connsiteY5" fmla="*/ 2321980 h 3640433"/>
              <a:gd name="connsiteX6" fmla="*/ 0 w 4154502"/>
              <a:gd name="connsiteY6" fmla="*/ 2303703 h 3640433"/>
              <a:gd name="connsiteX7" fmla="*/ 0 w 4154502"/>
              <a:gd name="connsiteY7" fmla="*/ 659708 h 3640433"/>
              <a:gd name="connsiteX8" fmla="*/ 6690 w 4154502"/>
              <a:gd name="connsiteY8" fmla="*/ 641431 h 3640433"/>
              <a:gd name="connsiteX9" fmla="*/ 329995 w 4154502"/>
              <a:gd name="connsiteY9" fmla="*/ 108554 h 364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3640433">
                <a:moveTo>
                  <a:pt x="428655" y="0"/>
                </a:moveTo>
                <a:lnTo>
                  <a:pt x="3564192" y="0"/>
                </a:lnTo>
                <a:lnTo>
                  <a:pt x="3593704" y="30225"/>
                </a:lnTo>
                <a:cubicBezTo>
                  <a:pt x="3942138" y="413587"/>
                  <a:pt x="4154502" y="922846"/>
                  <a:pt x="4154502" y="1481705"/>
                </a:cubicBezTo>
                <a:cubicBezTo>
                  <a:pt x="4154502" y="2673938"/>
                  <a:pt x="3188007" y="3640433"/>
                  <a:pt x="1995774" y="3640433"/>
                </a:cubicBezTo>
                <a:cubicBezTo>
                  <a:pt x="1101599" y="3640433"/>
                  <a:pt x="334402" y="3096780"/>
                  <a:pt x="6690" y="2321980"/>
                </a:cubicBezTo>
                <a:lnTo>
                  <a:pt x="0" y="2303703"/>
                </a:lnTo>
                <a:lnTo>
                  <a:pt x="0" y="659708"/>
                </a:lnTo>
                <a:lnTo>
                  <a:pt x="6690" y="641431"/>
                </a:lnTo>
                <a:cubicBezTo>
                  <a:pt x="88618" y="447731"/>
                  <a:pt x="198014" y="268477"/>
                  <a:pt x="329995" y="1085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person and person taking a selfie&#10;&#10;Description automatically generated">
            <a:extLst>
              <a:ext uri="{FF2B5EF4-FFF2-40B4-BE49-F238E27FC236}">
                <a16:creationId xmlns:a16="http://schemas.microsoft.com/office/drawing/2014/main" id="{21DED67E-BC28-4F6B-2DEE-4BDA99B1E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8" r="10421" b="3"/>
          <a:stretch/>
        </p:blipFill>
        <p:spPr>
          <a:xfrm>
            <a:off x="258257" y="230435"/>
            <a:ext cx="3793505" cy="3345855"/>
          </a:xfrm>
          <a:custGeom>
            <a:avLst/>
            <a:gdLst/>
            <a:ahLst/>
            <a:cxnLst/>
            <a:rect l="l" t="t" r="r" b="b"/>
            <a:pathLst>
              <a:path w="4317456" h="3640433">
                <a:moveTo>
                  <a:pt x="590312" y="0"/>
                </a:moveTo>
                <a:lnTo>
                  <a:pt x="3727144" y="0"/>
                </a:lnTo>
                <a:lnTo>
                  <a:pt x="3756657" y="30226"/>
                </a:lnTo>
                <a:cubicBezTo>
                  <a:pt x="4105091" y="413588"/>
                  <a:pt x="4317456" y="922847"/>
                  <a:pt x="4317456" y="1481705"/>
                </a:cubicBezTo>
                <a:cubicBezTo>
                  <a:pt x="4317456" y="2673937"/>
                  <a:pt x="3350960" y="3640433"/>
                  <a:pt x="2158728" y="3640433"/>
                </a:cubicBezTo>
                <a:cubicBezTo>
                  <a:pt x="966497" y="3640433"/>
                  <a:pt x="0" y="2673937"/>
                  <a:pt x="0" y="1481705"/>
                </a:cubicBezTo>
                <a:cubicBezTo>
                  <a:pt x="0" y="922847"/>
                  <a:pt x="212365" y="413588"/>
                  <a:pt x="560799" y="30226"/>
                </a:cubicBezTo>
                <a:close/>
              </a:path>
            </a:pathLst>
          </a:cu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F5BD426-789C-4E69-83C0-245370E3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32067" y="294578"/>
            <a:ext cx="302252" cy="1113685"/>
            <a:chOff x="4532067" y="294578"/>
            <a:chExt cx="302252" cy="1113685"/>
          </a:xfrm>
        </p:grpSpPr>
        <p:sp>
          <p:nvSpPr>
            <p:cNvPr id="37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2067" y="294578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1893" y="1295837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1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914" y="4368981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41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person and person taking a selfie&#10;&#10;Description automatically generated">
            <a:extLst>
              <a:ext uri="{FF2B5EF4-FFF2-40B4-BE49-F238E27FC236}">
                <a16:creationId xmlns:a16="http://schemas.microsoft.com/office/drawing/2014/main" id="{F6C4758D-B3F5-CF85-082F-774E97403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4" r="9060" b="-2"/>
          <a:stretch/>
        </p:blipFill>
        <p:spPr>
          <a:xfrm>
            <a:off x="1306481" y="3697483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267E65-9C4B-D735-E818-F635D4FE99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37"/>
          <a:stretch/>
        </p:blipFill>
        <p:spPr>
          <a:xfrm>
            <a:off x="3799692" y="2122528"/>
            <a:ext cx="2367798" cy="2423055"/>
          </a:xfrm>
          <a:custGeom>
            <a:avLst/>
            <a:gdLst/>
            <a:ahLst/>
            <a:cxnLst/>
            <a:rect l="l" t="t" r="r" b="b"/>
            <a:pathLst>
              <a:path w="2367798" h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808F3-034A-2788-7090-251D9164E2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000000-1234-1234-1234-123412341234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E2D3C4-F1C2-C6D4-E232-3F1D9E3A5DD5}"/>
              </a:ext>
            </a:extLst>
          </p:cNvPr>
          <p:cNvSpPr txBox="1"/>
          <p:nvPr/>
        </p:nvSpPr>
        <p:spPr>
          <a:xfrm>
            <a:off x="5643796" y="298304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BE44B-BBBB-E977-333E-74935A4653EC}"/>
              </a:ext>
            </a:extLst>
          </p:cNvPr>
          <p:cNvSpPr txBox="1"/>
          <p:nvPr/>
        </p:nvSpPr>
        <p:spPr>
          <a:xfrm>
            <a:off x="6573962" y="228074"/>
            <a:ext cx="4405264" cy="533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Rajwa</a:t>
            </a:r>
            <a:r>
              <a:rPr lang="en-US" sz="4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+mj-lt"/>
                <a:ea typeface="+mj-ea"/>
                <a:cs typeface="+mj-cs"/>
              </a:rPr>
              <a:t>Alimah</a:t>
            </a:r>
            <a:r>
              <a:rPr lang="en-US" sz="4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AAC05-D60E-0200-C0D8-C2CBC0A28B4A}"/>
              </a:ext>
            </a:extLst>
          </p:cNvPr>
          <p:cNvSpPr txBox="1"/>
          <p:nvPr/>
        </p:nvSpPr>
        <p:spPr>
          <a:xfrm>
            <a:off x="6589728" y="793008"/>
            <a:ext cx="5486658" cy="56866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1.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Demographic Information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Montserrat SemiBold" panose="00000700000000000000" pitchFamily="2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Name</a:t>
            </a:r>
            <a:r>
              <a:rPr lang="en-US" b="1" dirty="0">
                <a:latin typeface="Montserrat SemiBold" panose="00000700000000000000" pitchFamily="2" charset="0"/>
              </a:rPr>
              <a:t>: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Rajwa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 err="1">
                <a:latin typeface="Montserrat SemiBold" panose="00000700000000000000" pitchFamily="2" charset="0"/>
              </a:rPr>
              <a:t>Alimah</a:t>
            </a:r>
            <a:endParaRPr lang="en-US" dirty="0">
              <a:latin typeface="Montserrat SemiBold" panose="000007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Montserrat SemiBold" panose="00000700000000000000" pitchFamily="2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Age: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 35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Montserrat SemiBold" panose="00000700000000000000" pitchFamily="2" charset="0"/>
              </a:rPr>
              <a:t>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Montserrat SemiBold" panose="00000700000000000000" pitchFamily="2" charset="0"/>
              </a:rPr>
              <a:t>Occupation</a:t>
            </a:r>
            <a:r>
              <a:rPr lang="en-US" b="1" dirty="0">
                <a:latin typeface="Montserrat SemiBold" panose="00000700000000000000" pitchFamily="2" charset="0"/>
              </a:rPr>
              <a:t>:</a:t>
            </a:r>
            <a:r>
              <a:rPr lang="en-US" dirty="0">
                <a:latin typeface="Montserrat SemiBold" panose="00000700000000000000" pitchFamily="2" charset="0"/>
              </a:rPr>
              <a:t> Child Care Principal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Montserrat SemiBold" panose="00000700000000000000" pitchFamily="2" charset="0"/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Education</a:t>
            </a: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 Level</a:t>
            </a:r>
            <a:r>
              <a:rPr lang="en-US" b="1" dirty="0">
                <a:latin typeface="Montserrat SemiBold" panose="00000700000000000000" pitchFamily="2" charset="0"/>
              </a:rPr>
              <a:t>: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sz="1700" dirty="0">
                <a:latin typeface="Montserrat SemiBold" panose="00000700000000000000" pitchFamily="2" charset="0"/>
              </a:rPr>
              <a:t>Degree in Early Childhood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Montserrat SemiBold" panose="00000700000000000000" pitchFamily="2" charset="0"/>
              </a:rPr>
              <a:t> Location</a:t>
            </a:r>
            <a:r>
              <a:rPr lang="en-US" b="1" dirty="0">
                <a:latin typeface="Montserrat SemiBold" panose="00000700000000000000" pitchFamily="2" charset="0"/>
              </a:rPr>
              <a:t>:</a:t>
            </a:r>
            <a:r>
              <a:rPr lang="en-US" dirty="0">
                <a:latin typeface="Montserrat SemiBold" panose="00000700000000000000" pitchFamily="2" charset="0"/>
              </a:rPr>
              <a:t> Pat’s Schoolhouse *</a:t>
            </a:r>
            <a:r>
              <a:rPr lang="en-US" dirty="0" err="1">
                <a:latin typeface="Montserrat SemiBold" panose="00000700000000000000" pitchFamily="2" charset="0"/>
              </a:rPr>
              <a:t>Katong</a:t>
            </a:r>
            <a:r>
              <a:rPr lang="en-US" dirty="0">
                <a:latin typeface="Montserrat SemiBold" panose="00000700000000000000" pitchFamily="2" charset="0"/>
              </a:rPr>
              <a:t>*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Married</a:t>
            </a:r>
            <a:r>
              <a:rPr lang="en-US" b="1" dirty="0">
                <a:latin typeface="Montserrat SemiBold" panose="00000700000000000000" pitchFamily="2" charset="0"/>
              </a:rPr>
              <a:t>:</a:t>
            </a:r>
            <a:r>
              <a:rPr lang="en-US" dirty="0">
                <a:latin typeface="Montserrat SemiBold" panose="00000700000000000000" pitchFamily="2" charset="0"/>
              </a:rPr>
              <a:t>  with two kids aged 5 and 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Montserrat SemiBold" panose="00000700000000000000" pitchFamily="2" charset="0"/>
              </a:rPr>
              <a:t> Total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Household</a:t>
            </a:r>
            <a:r>
              <a:rPr lang="en-US" b="1" dirty="0">
                <a:latin typeface="Montserrat SemiBold" panose="00000700000000000000" pitchFamily="2" charset="0"/>
              </a:rPr>
              <a:t> Income: $110,000</a:t>
            </a:r>
            <a:r>
              <a:rPr lang="en-US" dirty="0">
                <a:latin typeface="Montserrat SemiBold" panose="00000700000000000000" pitchFamily="2" charset="0"/>
              </a:rPr>
              <a:t> p.a.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Montserrat SemiBold" panose="000007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Notes</a:t>
            </a:r>
            <a:endParaRPr lang="en-US" b="1" u="sng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rgbClr val="0070C0"/>
                </a:solidFill>
                <a:latin typeface="Montserrat SemiBold" panose="00000700000000000000" pitchFamily="2" charset="0"/>
              </a:rPr>
              <a:t>Alimah</a:t>
            </a:r>
            <a:r>
              <a:rPr lang="en-US" dirty="0">
                <a:solidFill>
                  <a:srgbClr val="0070C0"/>
                </a:solidFill>
                <a:latin typeface="Montserrat SemiBold" panose="00000700000000000000" pitchFamily="2" charset="0"/>
              </a:rPr>
              <a:t> –</a:t>
            </a:r>
            <a:r>
              <a:rPr lang="en-US" dirty="0">
                <a:latin typeface="Montserrat SemiBold" panose="00000700000000000000" pitchFamily="2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Montserrat SemiBold" panose="00000700000000000000" pitchFamily="2" charset="0"/>
              </a:rPr>
              <a:t>is a busy working mother, who values convenience and quality.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Montserrat SemiBold" panose="00000700000000000000" pitchFamily="2" charset="0"/>
              </a:rPr>
              <a:t>She often seeks quick,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reliable meal solutions for her family</a:t>
            </a:r>
            <a:r>
              <a:rPr lang="en-US" dirty="0">
                <a:solidFill>
                  <a:schemeClr val="tx2"/>
                </a:solidFill>
                <a:latin typeface="Montserrat SemiBold" panose="00000700000000000000" pitchFamily="2" charset="0"/>
              </a:rPr>
              <a:t> and periodically needs catering for small gatherings and work events.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Montserrat SemiBold" panose="00000700000000000000" pitchFamily="2" charset="0"/>
              </a:rPr>
              <a:t>She enjoys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authentic</a:t>
            </a:r>
            <a:r>
              <a:rPr lang="en-US" dirty="0">
                <a:solidFill>
                  <a:schemeClr val="tx2"/>
                </a:solidFill>
                <a:latin typeface="Montserrat SemiBold" panose="00000700000000000000" pitchFamily="2" charset="0"/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Thai fusion </a:t>
            </a:r>
            <a:r>
              <a:rPr lang="en-US" dirty="0">
                <a:solidFill>
                  <a:schemeClr val="tx2"/>
                </a:solidFill>
                <a:latin typeface="Montserrat SemiBold" panose="00000700000000000000" pitchFamily="2" charset="0"/>
              </a:rPr>
              <a:t>cuisine, appreciates services that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offer easy online ordering and delivery.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7B17A0EF-DFF9-DC55-8A24-93B874830AFC}"/>
              </a:ext>
            </a:extLst>
          </p:cNvPr>
          <p:cNvSpPr/>
          <p:nvPr/>
        </p:nvSpPr>
        <p:spPr>
          <a:xfrm>
            <a:off x="10854813" y="793008"/>
            <a:ext cx="731342" cy="615255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0939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48FA6-50CD-FBE1-D673-CD59E4FB30E5}"/>
              </a:ext>
            </a:extLst>
          </p:cNvPr>
          <p:cNvSpPr txBox="1"/>
          <p:nvPr/>
        </p:nvSpPr>
        <p:spPr>
          <a:xfrm>
            <a:off x="4447308" y="173420"/>
            <a:ext cx="6966926" cy="63654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2.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Psychographic Information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latin typeface="Montserrat SemiBold" panose="00000700000000000000" pitchFamily="2" charset="0"/>
              </a:rPr>
              <a:t> </a:t>
            </a:r>
            <a:r>
              <a:rPr lang="en-US" sz="1500" b="1" u="sng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Life stage</a:t>
            </a:r>
            <a:r>
              <a:rPr lang="en-US" sz="1500" b="1" dirty="0">
                <a:latin typeface="Montserrat SemiBold" panose="00000700000000000000" pitchFamily="2" charset="0"/>
              </a:rPr>
              <a:t>:</a:t>
            </a:r>
            <a:r>
              <a:rPr lang="en-US" sz="1500" dirty="0">
                <a:latin typeface="Montserrat SemiBold" panose="00000700000000000000" pitchFamily="2" charset="0"/>
              </a:rPr>
              <a:t> </a:t>
            </a:r>
            <a:r>
              <a:rPr lang="en-US" sz="1500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Young Parents with two young children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Montserrat SemiBold" panose="00000700000000000000" pitchFamily="2" charset="0"/>
              </a:rPr>
              <a:t> </a:t>
            </a:r>
            <a:r>
              <a:rPr lang="en-US" sz="1400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Pain Points</a:t>
            </a:r>
            <a:endParaRPr lang="en-US" sz="1400" b="1" dirty="0"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Montserrat SemiBold" panose="00000700000000000000" pitchFamily="2" charset="0"/>
              </a:rPr>
              <a:t>Lack of convenient, high-quality meal options </a:t>
            </a:r>
            <a:r>
              <a:rPr lang="en-US" sz="1400" dirty="0">
                <a:latin typeface="Montserrat SemiBold" panose="00000700000000000000" pitchFamily="2" charset="0"/>
              </a:rPr>
              <a:t>that cater to both adults and children.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Montserrat SemiBold" panose="00000700000000000000" pitchFamily="2" charset="0"/>
              </a:rPr>
              <a:t>Limited time to prepare meals </a:t>
            </a:r>
            <a:r>
              <a:rPr lang="en-US" sz="1400" dirty="0">
                <a:latin typeface="Montserrat SemiBold" panose="00000700000000000000" pitchFamily="2" charset="0"/>
              </a:rPr>
              <a:t>due to a busy work schedule.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Montserrat SemiBold" panose="00000700000000000000" pitchFamily="2" charset="0"/>
              </a:rPr>
              <a:t>Needs reliable catering services </a:t>
            </a:r>
            <a:r>
              <a:rPr lang="en-US" sz="1400" dirty="0">
                <a:latin typeface="Montserrat SemiBold" panose="00000700000000000000" pitchFamily="2" charset="0"/>
              </a:rPr>
              <a:t>for small family gatherings and school events but often finds them too expensive or inflexible.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Montserrat SemiBold" panose="00000700000000000000" pitchFamily="2" charset="0"/>
              </a:rPr>
              <a:t> </a:t>
            </a:r>
            <a:r>
              <a:rPr lang="en-US" sz="1400" b="1" u="sng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Motivations</a:t>
            </a:r>
            <a:endParaRPr lang="en-US" sz="1400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Desire for convenient meal solutions </a:t>
            </a:r>
            <a:r>
              <a:rPr lang="en-US" sz="1400" dirty="0">
                <a:latin typeface="Montserrat SemiBold" panose="00000700000000000000" pitchFamily="2" charset="0"/>
              </a:rPr>
              <a:t>that do not compromise on taste and quality.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Loves to provide her family </a:t>
            </a:r>
            <a:r>
              <a:rPr lang="en-US" sz="1400" dirty="0">
                <a:latin typeface="Montserrat SemiBold" panose="00000700000000000000" pitchFamily="2" charset="0"/>
              </a:rPr>
              <a:t>with diverse, nutritious meals without the hassle of cooking.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 </a:t>
            </a:r>
            <a:r>
              <a:rPr lang="en-US" sz="1400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Challenges</a:t>
            </a:r>
            <a:endParaRPr lang="en-US" sz="1400" b="1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B330B"/>
                </a:solidFill>
                <a:latin typeface="Montserrat SemiBold" panose="00000700000000000000" pitchFamily="2" charset="0"/>
              </a:rPr>
              <a:t>Uncertain about the quality and reliability </a:t>
            </a:r>
            <a:r>
              <a:rPr lang="en-US" sz="1400" dirty="0">
                <a:latin typeface="Montserrat SemiBold" panose="00000700000000000000" pitchFamily="2" charset="0"/>
              </a:rPr>
              <a:t>of new food delivery and catering services.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B330B"/>
                </a:solidFill>
                <a:latin typeface="Montserrat SemiBold" panose="00000700000000000000" pitchFamily="2" charset="0"/>
              </a:rPr>
              <a:t>Concern about the cost and value of services </a:t>
            </a:r>
            <a:r>
              <a:rPr lang="en-US" sz="1400" dirty="0">
                <a:latin typeface="Montserrat SemiBold" panose="00000700000000000000" pitchFamily="2" charset="0"/>
              </a:rPr>
              <a:t>provided.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B330B"/>
                </a:solidFill>
                <a:latin typeface="Montserrat SemiBold" panose="00000700000000000000" pitchFamily="2" charset="0"/>
              </a:rPr>
              <a:t>Limited time to research </a:t>
            </a:r>
            <a:r>
              <a:rPr lang="en-US" sz="1400" dirty="0">
                <a:latin typeface="Montserrat SemiBold" panose="00000700000000000000" pitchFamily="2" charset="0"/>
              </a:rPr>
              <a:t>and compare different options for meal delivery and catering.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highlight>
                  <a:srgbClr val="FFFF00"/>
                </a:highlight>
                <a:latin typeface="Montserrat SemiBold" panose="00000700000000000000" pitchFamily="2" charset="0"/>
              </a:rPr>
              <a:t> </a:t>
            </a:r>
            <a:r>
              <a:rPr lang="en-US" sz="1400" b="1" u="sng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Core Values &amp; Beliefs</a:t>
            </a:r>
            <a:endParaRPr lang="en-US" sz="1400" b="1" dirty="0">
              <a:solidFill>
                <a:srgbClr val="0070C0"/>
              </a:solidFill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Value the Convenience of home-style meals </a:t>
            </a:r>
            <a:r>
              <a:rPr lang="en-US" sz="1400" dirty="0">
                <a:latin typeface="Montserrat SemiBold" panose="00000700000000000000" pitchFamily="2" charset="0"/>
              </a:rPr>
              <a:t>that save time, reducing stress to allow her to focus on her family and work.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Prioritize Family </a:t>
            </a:r>
            <a:r>
              <a:rPr lang="en-US" sz="1400" dirty="0">
                <a:latin typeface="Montserrat SemiBold" panose="00000700000000000000" pitchFamily="2" charset="0"/>
              </a:rPr>
              <a:t>needs and preferences of both adults and children for food.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Support for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local F&amp;B businesses </a:t>
            </a:r>
            <a:r>
              <a:rPr lang="en-US" sz="1400" dirty="0">
                <a:latin typeface="Montserrat SemiBold" panose="00000700000000000000" pitchFamily="2" charset="0"/>
              </a:rPr>
              <a:t>that contribute to the community and local economies.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14280-B42A-F3D2-698B-9F566993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37"/>
          <a:stretch/>
        </p:blipFill>
        <p:spPr>
          <a:xfrm>
            <a:off x="283779" y="1353945"/>
            <a:ext cx="3599713" cy="3563006"/>
          </a:xfrm>
          <a:custGeom>
            <a:avLst/>
            <a:gdLst/>
            <a:ahLst/>
            <a:cxnLst/>
            <a:rect l="l" t="t" r="r" b="b"/>
            <a:pathLst>
              <a:path w="2367798" h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F1123-F64D-AF20-DF07-D4FE4505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13</a:t>
            </a:fld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7DE45672-9AA1-F9D0-47C9-E8222B3B5FDC}"/>
              </a:ext>
            </a:extLst>
          </p:cNvPr>
          <p:cNvSpPr/>
          <p:nvPr/>
        </p:nvSpPr>
        <p:spPr>
          <a:xfrm>
            <a:off x="10483557" y="136526"/>
            <a:ext cx="731342" cy="674636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7226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3DCEB-94CC-B268-02BF-C5B9101C974B}"/>
              </a:ext>
            </a:extLst>
          </p:cNvPr>
          <p:cNvSpPr txBox="1"/>
          <p:nvPr/>
        </p:nvSpPr>
        <p:spPr>
          <a:xfrm>
            <a:off x="138950" y="143850"/>
            <a:ext cx="8914524" cy="6607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3. </a:t>
            </a:r>
            <a:r>
              <a:rPr lang="en-US" b="1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Service Needs &amp; Preferences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Montserrat SemiBold" panose="000007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Online Behavior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Active on social media </a:t>
            </a:r>
            <a:r>
              <a:rPr lang="en-US" sz="14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and Google searches </a:t>
            </a:r>
            <a:r>
              <a:rPr lang="en-US" sz="1400" dirty="0">
                <a:solidFill>
                  <a:srgbClr val="FF0000"/>
                </a:solidFill>
                <a:latin typeface="Montserrat SemiBold" panose="00000700000000000000" pitchFamily="2" charset="0"/>
              </a:rPr>
              <a:t>for meals using a mobile phone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Reads reviews and testimonials on platforms </a:t>
            </a:r>
            <a:r>
              <a:rPr lang="en-US" sz="1400" dirty="0">
                <a:latin typeface="Montserrat SemiBold" panose="00000700000000000000" pitchFamily="2" charset="0"/>
              </a:rPr>
              <a:t>like Google Reviews and Facebook.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Follows food blogs and influencer recommendations.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Uses mobile apps for ordering food </a:t>
            </a:r>
            <a:r>
              <a:rPr lang="en-US" sz="1400" dirty="0">
                <a:latin typeface="Montserrat SemiBold" panose="00000700000000000000" pitchFamily="2" charset="0"/>
              </a:rPr>
              <a:t>and checking for new restaurants.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Montserrat SemiBold" panose="00000700000000000000" pitchFamily="2" charset="0"/>
              </a:rPr>
              <a:t> </a:t>
            </a:r>
            <a:r>
              <a:rPr lang="en-US" sz="1600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Preferred Communication Channels</a:t>
            </a:r>
            <a:endParaRPr lang="en-US" sz="1600" b="1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Email </a:t>
            </a:r>
            <a:r>
              <a:rPr lang="en-US" sz="1400" dirty="0">
                <a:latin typeface="Montserrat SemiBold" panose="00000700000000000000" pitchFamily="2" charset="0"/>
              </a:rPr>
              <a:t>for receiving promotions, updates, and order confirmations.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WhatsApp Text messages and Food app </a:t>
            </a:r>
            <a:r>
              <a:rPr lang="en-US" sz="1400" b="1" dirty="0">
                <a:latin typeface="Montserrat SemiBold" panose="00000700000000000000" pitchFamily="2" charset="0"/>
              </a:rPr>
              <a:t>notifications on </a:t>
            </a:r>
            <a:r>
              <a:rPr lang="en-US" sz="1400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real-time order status </a:t>
            </a:r>
            <a:r>
              <a:rPr lang="en-US" sz="1400" b="1" dirty="0">
                <a:latin typeface="Montserrat SemiBold" panose="00000700000000000000" pitchFamily="2" charset="0"/>
              </a:rPr>
              <a:t>and delivery update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Facebook and Instagram for engaging with brands</a:t>
            </a:r>
            <a:r>
              <a:rPr lang="en-US" sz="1400" dirty="0">
                <a:latin typeface="Montserrat SemiBold" panose="00000700000000000000" pitchFamily="2" charset="0"/>
              </a:rPr>
              <a:t>, participate in contests, and receive updates on new menu items or special offers.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SemiBold" panose="00000700000000000000" pitchFamily="2" charset="0"/>
              </a:rPr>
              <a:t> </a:t>
            </a:r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Service Expectations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High-quality, flavorful food </a:t>
            </a:r>
            <a:r>
              <a:rPr lang="en-US" sz="1400" dirty="0">
                <a:latin typeface="Montserrat SemiBold" panose="00000700000000000000" pitchFamily="2" charset="0"/>
              </a:rPr>
              <a:t>that meets her family dietary needs and preferences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Quick and reliable delivery</a:t>
            </a:r>
            <a:r>
              <a:rPr lang="en-US" sz="1400" dirty="0">
                <a:solidFill>
                  <a:srgbClr val="0070C0"/>
                </a:solidFill>
                <a:latin typeface="Montserrat SemiBold" panose="00000700000000000000" pitchFamily="2" charset="0"/>
              </a:rPr>
              <a:t> </a:t>
            </a:r>
            <a:r>
              <a:rPr lang="en-US" sz="1400" dirty="0">
                <a:latin typeface="Montserrat SemiBold" panose="00000700000000000000" pitchFamily="2" charset="0"/>
              </a:rPr>
              <a:t>with accurate order fulfillment.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Customizable order options </a:t>
            </a:r>
            <a:r>
              <a:rPr lang="en-US" sz="1400" dirty="0">
                <a:latin typeface="Montserrat SemiBold" panose="00000700000000000000" pitchFamily="2" charset="0"/>
              </a:rPr>
              <a:t>with flexibility in menu selection and portion sizes.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Excellent customer service </a:t>
            </a:r>
            <a:r>
              <a:rPr lang="en-US" sz="1400" dirty="0">
                <a:latin typeface="Montserrat SemiBold" panose="00000700000000000000" pitchFamily="2" charset="0"/>
              </a:rPr>
              <a:t>with prompt responses to inquiries and issues.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Easy and intuitive online ordering system</a:t>
            </a:r>
            <a:r>
              <a:rPr lang="en-US" sz="1400" dirty="0">
                <a:latin typeface="Montserrat SemiBold" panose="000007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highlight>
                  <a:srgbClr val="FFFF00"/>
                </a:highlight>
                <a:latin typeface="Montserrat SemiBold" panose="00000700000000000000" pitchFamily="2" charset="0"/>
              </a:rPr>
              <a:t> </a:t>
            </a:r>
            <a:r>
              <a:rPr lang="en-US" sz="1600" b="1" u="sng" dirty="0">
                <a:solidFill>
                  <a:srgbClr val="FB330B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Price Sensitivity   </a:t>
            </a:r>
            <a:endParaRPr lang="en-US" sz="1600" b="1" dirty="0">
              <a:solidFill>
                <a:srgbClr val="FB330B"/>
              </a:solidFill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SemiBold" panose="00000700000000000000" pitchFamily="2" charset="0"/>
              </a:rPr>
              <a:t>Considers extremely </a:t>
            </a:r>
            <a:r>
              <a:rPr lang="en-US" sz="1400" dirty="0">
                <a:solidFill>
                  <a:srgbClr val="FF0000"/>
                </a:solidFill>
                <a:latin typeface="Montserrat SemiBold" panose="00000700000000000000" pitchFamily="2" charset="0"/>
              </a:rPr>
              <a:t>low prices </a:t>
            </a:r>
            <a:r>
              <a:rPr lang="en-US" sz="1400" dirty="0">
                <a:latin typeface="Montserrat SemiBold" panose="00000700000000000000" pitchFamily="2" charset="0"/>
              </a:rPr>
              <a:t>as an indicator of low or </a:t>
            </a:r>
            <a:r>
              <a:rPr lang="en-US" sz="1400" dirty="0">
                <a:solidFill>
                  <a:srgbClr val="FF0000"/>
                </a:solidFill>
                <a:latin typeface="Montserrat SemiBold" panose="00000700000000000000" pitchFamily="2" charset="0"/>
              </a:rPr>
              <a:t>poor quality</a:t>
            </a:r>
            <a:r>
              <a:rPr lang="en-US" sz="1400" dirty="0">
                <a:latin typeface="Montserrat SemiBold" panose="00000700000000000000" pitchFamily="2" charset="0"/>
              </a:rPr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Prefers mid-range pricing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that balances quality and affordability</a:t>
            </a:r>
            <a:r>
              <a:rPr lang="en-US" sz="1400" dirty="0">
                <a:latin typeface="Montserrat SemiBold" panose="00000700000000000000" pitchFamily="2" charset="0"/>
              </a:rPr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 SemiBold" panose="00000700000000000000" pitchFamily="2" charset="0"/>
              </a:rPr>
              <a:t>Will pay </a:t>
            </a:r>
            <a:r>
              <a:rPr lang="en-US" sz="1400" b="1" dirty="0">
                <a:latin typeface="Montserrat SemiBold" panose="00000700000000000000" pitchFamily="2" charset="0"/>
              </a:rPr>
              <a:t>a </a:t>
            </a:r>
            <a:r>
              <a:rPr lang="en-US" sz="1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premium</a:t>
            </a:r>
            <a:r>
              <a:rPr lang="en-US" sz="1400" dirty="0">
                <a:solidFill>
                  <a:srgbClr val="FF0000"/>
                </a:solidFill>
                <a:latin typeface="Montserrat SemiBold" panose="00000700000000000000" pitchFamily="2" charset="0"/>
              </a:rPr>
              <a:t> for high-quality ingredients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, exceptional service</a:t>
            </a:r>
            <a:r>
              <a:rPr lang="en-US" sz="1400" dirty="0">
                <a:latin typeface="Montserrat SemiBold" panose="00000700000000000000" pitchFamily="2" charset="0"/>
              </a:rPr>
              <a:t>, and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reliable delivery.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Montserrat SemiBold" panose="00000700000000000000" pitchFamily="2" charset="0"/>
              </a:rPr>
              <a:t>Values </a:t>
            </a:r>
            <a:r>
              <a:rPr lang="en-US" sz="1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transparent pricing </a:t>
            </a:r>
            <a:r>
              <a:rPr lang="en-US" sz="1400" dirty="0">
                <a:latin typeface="Montserrat SemiBold" panose="00000700000000000000" pitchFamily="2" charset="0"/>
              </a:rPr>
              <a:t>with </a:t>
            </a:r>
            <a:r>
              <a:rPr lang="en-US" sz="1400" dirty="0">
                <a:solidFill>
                  <a:srgbClr val="FF0000"/>
                </a:solidFill>
                <a:latin typeface="Montserrat SemiBold" panose="00000700000000000000" pitchFamily="2" charset="0"/>
              </a:rPr>
              <a:t>no</a:t>
            </a:r>
            <a:r>
              <a:rPr lang="en-US" sz="1400" dirty="0">
                <a:latin typeface="Montserrat SemiBold" panose="00000700000000000000" pitchFamily="2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Montserrat SemiBold" panose="00000700000000000000" pitchFamily="2" charset="0"/>
              </a:rPr>
              <a:t>hidden fees </a:t>
            </a:r>
            <a:r>
              <a:rPr lang="en-US" sz="1400" dirty="0">
                <a:latin typeface="Montserrat SemiBold" panose="00000700000000000000" pitchFamily="2" charset="0"/>
              </a:rPr>
              <a:t>or charges.</a:t>
            </a:r>
          </a:p>
        </p:txBody>
      </p:sp>
      <p:pic>
        <p:nvPicPr>
          <p:cNvPr id="5" name="Picture 4" descr="A person and person taking a selfie&#10;&#10;Description automatically generated">
            <a:extLst>
              <a:ext uri="{FF2B5EF4-FFF2-40B4-BE49-F238E27FC236}">
                <a16:creationId xmlns:a16="http://schemas.microsoft.com/office/drawing/2014/main" id="{9FFF5867-22C7-3380-8555-9B0817D72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4" r="9060" b="-2"/>
          <a:stretch/>
        </p:blipFill>
        <p:spPr>
          <a:xfrm>
            <a:off x="8840530" y="1751283"/>
            <a:ext cx="2494202" cy="235417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A30C1-9163-B5D5-FB9F-5C2289842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14</a:t>
            </a:fld>
            <a:endParaRPr lang="en-US"/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8EFA3274-0BB9-6576-036D-5F9F55C7BA80}"/>
              </a:ext>
            </a:extLst>
          </p:cNvPr>
          <p:cNvSpPr/>
          <p:nvPr/>
        </p:nvSpPr>
        <p:spPr>
          <a:xfrm>
            <a:off x="7577214" y="250004"/>
            <a:ext cx="731342" cy="615255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006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1C2AC2-2DE4-B806-54A8-6768F6D04299}"/>
              </a:ext>
            </a:extLst>
          </p:cNvPr>
          <p:cNvSpPr txBox="1"/>
          <p:nvPr/>
        </p:nvSpPr>
        <p:spPr>
          <a:xfrm>
            <a:off x="3452131" y="118239"/>
            <a:ext cx="8561196" cy="6359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4. </a:t>
            </a:r>
            <a:r>
              <a:rPr lang="en-US" b="1" u="sng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Decision-Making Process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u="sng">
              <a:solidFill>
                <a:schemeClr val="accent3">
                  <a:lumMod val="50000"/>
                </a:schemeClr>
              </a:solidFill>
              <a:highlight>
                <a:srgbClr val="DAEE18"/>
              </a:highlight>
              <a:latin typeface="Montserrat SemiBold" panose="00000700000000000000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 </a:t>
            </a:r>
            <a:r>
              <a:rPr lang="en-US" sz="1600" b="1" u="sng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Information Sources</a:t>
            </a:r>
            <a:endParaRPr lang="en-US" sz="1600">
              <a:solidFill>
                <a:srgbClr val="0070C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Relies on online </a:t>
            </a:r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resources such as restaurant and Google reviews </a:t>
            </a:r>
            <a:r>
              <a:rPr lang="en-US" sz="1400">
                <a:latin typeface="Montserrat SemiBold" panose="00000700000000000000" pitchFamily="2" charset="0"/>
              </a:rPr>
              <a:t>and 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latin typeface="Montserrat SemiBold" panose="00000700000000000000" pitchFamily="2" charset="0"/>
              </a:rPr>
              <a:t>    Social Media such as </a:t>
            </a:r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Facebook, IG, and Tiktok </a:t>
            </a:r>
            <a:r>
              <a:rPr lang="en-US" sz="1400">
                <a:latin typeface="Montserrat SemiBold" panose="00000700000000000000" pitchFamily="2" charset="0"/>
              </a:rPr>
              <a:t>posts).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Seeks recommendations from peer groups </a:t>
            </a:r>
            <a:r>
              <a:rPr lang="en-US" sz="1400">
                <a:latin typeface="Montserrat SemiBold" panose="00000700000000000000" pitchFamily="2" charset="0"/>
              </a:rPr>
              <a:t>and community forums.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Looks at ratings and reviews on Food delivery</a:t>
            </a:r>
            <a:r>
              <a:rPr lang="en-US" sz="1400">
                <a:latin typeface="Montserrat SemiBold" panose="00000700000000000000" pitchFamily="2" charset="0"/>
              </a:rPr>
              <a:t> apps such as Food Panda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highlight>
                  <a:srgbClr val="FFFF00"/>
                </a:highlight>
                <a:latin typeface="Montserrat SemiBold" panose="00000700000000000000" pitchFamily="2" charset="0"/>
              </a:rPr>
              <a:t> </a:t>
            </a:r>
            <a:r>
              <a:rPr lang="en-US" sz="1600" b="1" u="sng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Influencers</a:t>
            </a:r>
            <a:endParaRPr lang="en-US" sz="1400" u="sng">
              <a:solidFill>
                <a:srgbClr val="0070C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Family and friends </a:t>
            </a:r>
            <a:r>
              <a:rPr lang="en-US" sz="1400">
                <a:latin typeface="Montserrat SemiBold" panose="00000700000000000000" pitchFamily="2" charset="0"/>
              </a:rPr>
              <a:t>for trusted recommendation.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Social media influencers </a:t>
            </a:r>
            <a:r>
              <a:rPr lang="en-US" sz="1400">
                <a:latin typeface="Montserrat SemiBold" panose="00000700000000000000" pitchFamily="2" charset="0"/>
              </a:rPr>
              <a:t>with a strong following and credibility in the online space.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latin typeface="Montserrat SemiBold" panose="00000700000000000000" pitchFamily="2" charset="0"/>
              </a:rPr>
              <a:t>.    </a:t>
            </a:r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Positive reviews and testimonials from satisfied customers</a:t>
            </a:r>
            <a:r>
              <a:rPr lang="en-US" sz="1400">
                <a:latin typeface="Montserrat SemiBold" panose="00000700000000000000" pitchFamily="2" charset="0"/>
              </a:rPr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>
                <a:solidFill>
                  <a:srgbClr val="FB330B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Barriers to Entry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Montserrat SemiBold" panose="00000700000000000000" pitchFamily="2" charset="0"/>
              </a:rPr>
              <a:t>Concerns about whether the </a:t>
            </a:r>
            <a:r>
              <a:rPr lang="en-US" sz="1400">
                <a:solidFill>
                  <a:srgbClr val="FF0000"/>
                </a:solidFill>
                <a:latin typeface="Montserrat SemiBold" panose="00000700000000000000" pitchFamily="2" charset="0"/>
              </a:rPr>
              <a:t>cost and the quality of  food provide </a:t>
            </a:r>
            <a:r>
              <a:rPr lang="en-US" sz="1400">
                <a:latin typeface="Montserrat SemiBold" panose="00000700000000000000" pitchFamily="2" charset="0"/>
              </a:rPr>
              <a:t>good value 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latin typeface="Montserrat SemiBold" panose="00000700000000000000" pitchFamily="2" charset="0"/>
              </a:rPr>
              <a:t>     for money.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0000"/>
                </a:solidFill>
                <a:latin typeface="Montserrat SemiBold" panose="00000700000000000000" pitchFamily="2" charset="0"/>
              </a:rPr>
              <a:t>Lack of awareness about </a:t>
            </a:r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Thaitogo Restaurant </a:t>
            </a:r>
            <a:r>
              <a:rPr lang="en-US" sz="1400">
                <a:solidFill>
                  <a:srgbClr val="FF0000"/>
                </a:solidFill>
                <a:latin typeface="Montserrat SemiBold" panose="00000700000000000000" pitchFamily="2" charset="0"/>
              </a:rPr>
              <a:t>and its offerings</a:t>
            </a:r>
            <a:r>
              <a:rPr lang="en-US" sz="1400">
                <a:latin typeface="Montserrat SemiBold" panose="00000700000000000000" pitchFamily="2" charset="0"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u="sng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Decision Triggers</a:t>
            </a:r>
            <a:endParaRPr lang="en-US" sz="1400">
              <a:solidFill>
                <a:srgbClr val="FB330B"/>
              </a:solidFill>
              <a:latin typeface="Montserrat SemiBold" panose="00000700000000000000" pitchFamily="2" charset="0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Montserrat SemiBold" panose="00000700000000000000" pitchFamily="2" charset="0"/>
              </a:rPr>
              <a:t>The need for a </a:t>
            </a:r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quick and reliable meal solution </a:t>
            </a:r>
            <a:r>
              <a:rPr lang="en-US" sz="1400">
                <a:latin typeface="Montserrat SemiBold" panose="00000700000000000000" pitchFamily="2" charset="0"/>
              </a:rPr>
              <a:t>due to a busy schedule.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0000"/>
                </a:solidFill>
                <a:latin typeface="Montserrat SemiBold" panose="00000700000000000000" pitchFamily="2" charset="0"/>
              </a:rPr>
              <a:t>Special occasions </a:t>
            </a:r>
            <a:r>
              <a:rPr lang="en-US" sz="1400">
                <a:latin typeface="Montserrat SemiBold" panose="00000700000000000000" pitchFamily="2" charset="0"/>
              </a:rPr>
              <a:t>or gatherings that require catering services.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FF0000"/>
                </a:solidFill>
                <a:latin typeface="Montserrat SemiBold" panose="00000700000000000000" pitchFamily="2" charset="0"/>
              </a:rPr>
              <a:t>Promotions, discounts, or special offers </a:t>
            </a:r>
            <a:r>
              <a:rPr lang="en-US" sz="1400">
                <a:latin typeface="Montserrat SemiBold" panose="00000700000000000000" pitchFamily="2" charset="0"/>
              </a:rPr>
              <a:t>that make the service more attractive.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Positive word-of-mouth </a:t>
            </a:r>
            <a:r>
              <a:rPr lang="en-US" sz="1400">
                <a:latin typeface="Montserrat SemiBold" panose="00000700000000000000" pitchFamily="2" charset="0"/>
              </a:rPr>
              <a:t>and whether the restaurant gets to be featured in local and social media or food blogs.</a:t>
            </a:r>
            <a:endParaRPr lang="en-US" sz="1400" dirty="0">
              <a:latin typeface="Montserrat SemiBold" panose="000007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02028-4E41-ED83-CA77-213175B56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person and person holding hands&#10;&#10;Description automatically generated">
            <a:extLst>
              <a:ext uri="{FF2B5EF4-FFF2-40B4-BE49-F238E27FC236}">
                <a16:creationId xmlns:a16="http://schemas.microsoft.com/office/drawing/2014/main" id="{BE6EA3AD-5163-7629-603C-337DF4CC5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r="19638" b="-3"/>
          <a:stretch/>
        </p:blipFill>
        <p:spPr>
          <a:xfrm>
            <a:off x="605634" y="1782811"/>
            <a:ext cx="2821510" cy="2774731"/>
          </a:xfrm>
          <a:custGeom>
            <a:avLst/>
            <a:gdLst/>
            <a:ahLst/>
            <a:cxnLst/>
            <a:rect l="l" t="t" r="r" b="b"/>
            <a:pathLst>
              <a:path w="2592126" h="2592126">
                <a:moveTo>
                  <a:pt x="1296063" y="0"/>
                </a:moveTo>
                <a:cubicBezTo>
                  <a:pt x="2011859" y="0"/>
                  <a:pt x="2592126" y="580267"/>
                  <a:pt x="2592126" y="1296063"/>
                </a:cubicBezTo>
                <a:cubicBezTo>
                  <a:pt x="2592126" y="2011859"/>
                  <a:pt x="2011859" y="2592126"/>
                  <a:pt x="1296063" y="2592126"/>
                </a:cubicBezTo>
                <a:cubicBezTo>
                  <a:pt x="580267" y="2592126"/>
                  <a:pt x="0" y="2011859"/>
                  <a:pt x="0" y="1296063"/>
                </a:cubicBezTo>
                <a:cubicBezTo>
                  <a:pt x="0" y="580267"/>
                  <a:pt x="580267" y="0"/>
                  <a:pt x="1296063" y="0"/>
                </a:cubicBezTo>
                <a:close/>
              </a:path>
            </a:pathLst>
          </a:cu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1587117C-FCCE-5299-DA8A-8688A358698E}"/>
              </a:ext>
            </a:extLst>
          </p:cNvPr>
          <p:cNvSpPr/>
          <p:nvPr/>
        </p:nvSpPr>
        <p:spPr>
          <a:xfrm>
            <a:off x="10649497" y="2127469"/>
            <a:ext cx="731342" cy="615255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622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566687" y="914400"/>
            <a:ext cx="8982425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E087CB-2E65-50CF-D8BC-179CA2226D89}"/>
              </a:ext>
            </a:extLst>
          </p:cNvPr>
          <p:cNvSpPr/>
          <p:nvPr/>
        </p:nvSpPr>
        <p:spPr>
          <a:xfrm>
            <a:off x="3006280" y="1209368"/>
            <a:ext cx="6860391" cy="2435133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62631-695F-0381-3118-328A8DE183CF}"/>
              </a:ext>
            </a:extLst>
          </p:cNvPr>
          <p:cNvSpPr txBox="1"/>
          <p:nvPr/>
        </p:nvSpPr>
        <p:spPr>
          <a:xfrm>
            <a:off x="3288890" y="1897864"/>
            <a:ext cx="61058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8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SWOT Analysis</a:t>
            </a:r>
            <a:endParaRPr lang="en-SG" sz="48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1E46A5-FFDE-AAB5-9F23-9D6C65550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0" y="3300463"/>
            <a:ext cx="2831732" cy="1906811"/>
          </a:xfrm>
          <a:prstGeom prst="rect">
            <a:avLst/>
          </a:prstGeom>
        </p:spPr>
      </p:pic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8FC59396-B9DE-DFEA-0F6C-05EEC6B8F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970590" y="1721273"/>
            <a:ext cx="1653373" cy="13148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4CA6A-16A9-E3B1-CA54-1DA9DD21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81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63063" y="56964"/>
            <a:ext cx="12000271" cy="676950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05DB6E-A42A-95F1-3584-4E3B1B4CBFFE}"/>
              </a:ext>
            </a:extLst>
          </p:cNvPr>
          <p:cNvSpPr/>
          <p:nvPr/>
        </p:nvSpPr>
        <p:spPr>
          <a:xfrm>
            <a:off x="2364890" y="380396"/>
            <a:ext cx="7756571" cy="121842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82" name="Google Shape;282;g2740ba676fe_0_80"/>
          <p:cNvSpPr txBox="1"/>
          <p:nvPr/>
        </p:nvSpPr>
        <p:spPr>
          <a:xfrm>
            <a:off x="5328744" y="687270"/>
            <a:ext cx="41647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3600" b="1" i="0" strike="noStrike" cap="none" dirty="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SWOT Analysis</a:t>
            </a:r>
            <a:endParaRPr sz="3600" b="0" i="0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spoon and fork on a napkin&#10;&#10;Description automatically generated">
            <a:extLst>
              <a:ext uri="{FF2B5EF4-FFF2-40B4-BE49-F238E27FC236}">
                <a16:creationId xmlns:a16="http://schemas.microsoft.com/office/drawing/2014/main" id="{68527102-67B1-FB5B-44D4-FEFF8BCC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349932" y="644748"/>
            <a:ext cx="1266014" cy="875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73DBD-45DE-0CC4-10C7-FD3A4EB3FA9E}"/>
              </a:ext>
            </a:extLst>
          </p:cNvPr>
          <p:cNvSpPr txBox="1"/>
          <p:nvPr/>
        </p:nvSpPr>
        <p:spPr>
          <a:xfrm>
            <a:off x="191729" y="1848658"/>
            <a:ext cx="5663381" cy="489364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Montserrat SemiBold" panose="00000700000000000000" pitchFamily="2" charset="0"/>
              </a:rPr>
              <a:t>Strengths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    </a:t>
            </a:r>
            <a:r>
              <a:rPr lang="en-US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Unique Selling Proposition </a:t>
            </a:r>
            <a:r>
              <a:rPr lang="en-US" b="1" u="sng" dirty="0">
                <a:solidFill>
                  <a:srgbClr val="002060"/>
                </a:solidFill>
                <a:latin typeface="Montserrat SemiBold" panose="00000700000000000000" pitchFamily="2" charset="0"/>
              </a:rPr>
              <a:t>(USPs)</a:t>
            </a:r>
            <a:r>
              <a:rPr lang="en-US" u="sng" dirty="0">
                <a:solidFill>
                  <a:srgbClr val="002060"/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      Authentic Thai cuisine with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a focus on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     fresh ingredients and traditional recipes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,</a:t>
            </a:r>
          </a:p>
          <a:p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      combined with convenient and reliable</a:t>
            </a:r>
          </a:p>
          <a:p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      online delivery and catering services.</a:t>
            </a:r>
          </a:p>
          <a:p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Areas of Superiority</a:t>
            </a:r>
            <a:endParaRPr lang="en-US" u="sng" dirty="0">
              <a:solidFill>
                <a:srgbClr val="00206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Speed and reliability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 of delivery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Customizable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mini catering packages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for small events.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Customer satisfaction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due to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consistent food quality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and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Strong online presence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with an intuitive ordering system.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2912B-A64E-DE8B-A087-DAFBC4094FC0}"/>
              </a:ext>
            </a:extLst>
          </p:cNvPr>
          <p:cNvSpPr txBox="1"/>
          <p:nvPr/>
        </p:nvSpPr>
        <p:spPr>
          <a:xfrm>
            <a:off x="6006276" y="1838056"/>
            <a:ext cx="5880924" cy="489364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Weaknesses</a:t>
            </a:r>
            <a:endParaRPr lang="en-US" sz="2400" u="sng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Competitors' USPs</a:t>
            </a:r>
            <a:r>
              <a:rPr lang="en-US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 SemiBold" panose="00000700000000000000" pitchFamily="2" charset="0"/>
              </a:rPr>
              <a:t>Sanook Kitchen </a:t>
            </a:r>
            <a:r>
              <a:rPr lang="en-US" dirty="0">
                <a:latin typeface="Montserrat SemiBold" panose="00000700000000000000" pitchFamily="2" charset="0"/>
              </a:rPr>
              <a:t>offers a more extensive menu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2" charset="0"/>
              </a:rPr>
              <a:t>with fusion dishes appealing to a broader audience.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Montserrat SemiBold" panose="00000700000000000000" pitchFamily="2" charset="0"/>
              </a:rPr>
              <a:t>Thai Express is well k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Montserrat SemiBold" panose="00000700000000000000" pitchFamily="2" charset="0"/>
              </a:rPr>
              <a:t>nown for its long history (22 years), fast service, and affordable pricing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. </a:t>
            </a:r>
          </a:p>
          <a:p>
            <a:pPr lvl="1"/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Marketing Resources</a:t>
            </a:r>
            <a:endParaRPr lang="en-US" u="sng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0"/>
              </a:rPr>
              <a:t>  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Limited budget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for extensive marketing</a:t>
            </a:r>
          </a:p>
          <a:p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  campaigns compared to stronger competitors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.</a:t>
            </a:r>
          </a:p>
          <a:p>
            <a:endParaRPr lang="en-US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Skills to Improve</a:t>
            </a:r>
            <a:endParaRPr lang="en-US" u="sng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  Need to enhance 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digital marketing skills, </a:t>
            </a:r>
          </a:p>
          <a:p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 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 SemiBold" panose="00000700000000000000" pitchFamily="2" charset="0"/>
              </a:rPr>
              <a:t>especially 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in SEO, social media advertising,</a:t>
            </a:r>
          </a:p>
          <a:p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  and data analytics. </a:t>
            </a:r>
          </a:p>
        </p:txBody>
      </p:sp>
      <p:pic>
        <p:nvPicPr>
          <p:cNvPr id="4" name="Google Shape;96;p1">
            <a:extLst>
              <a:ext uri="{FF2B5EF4-FFF2-40B4-BE49-F238E27FC236}">
                <a16:creationId xmlns:a16="http://schemas.microsoft.com/office/drawing/2014/main" id="{CAD634FF-9E41-8661-B2D3-7CA16A241F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0290" y="677514"/>
            <a:ext cx="2315496" cy="6064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5A11A-FAAC-493E-3318-E3F9DD20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17</a:t>
            </a:fld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1AC673BF-1CC1-168A-0FB6-0B7145E32CBB}"/>
              </a:ext>
            </a:extLst>
          </p:cNvPr>
          <p:cNvSpPr/>
          <p:nvPr/>
        </p:nvSpPr>
        <p:spPr>
          <a:xfrm>
            <a:off x="4963073" y="3429000"/>
            <a:ext cx="731342" cy="674636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614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0" y="132735"/>
            <a:ext cx="12030988" cy="6577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05DB6E-A42A-95F1-3584-4E3B1B4CBFFE}"/>
              </a:ext>
            </a:extLst>
          </p:cNvPr>
          <p:cNvSpPr/>
          <p:nvPr/>
        </p:nvSpPr>
        <p:spPr>
          <a:xfrm>
            <a:off x="2364891" y="380395"/>
            <a:ext cx="7929992" cy="1302133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 descr="A spoon and fork on a napkin&#10;&#10;Description automatically generated">
            <a:extLst>
              <a:ext uri="{FF2B5EF4-FFF2-40B4-BE49-F238E27FC236}">
                <a16:creationId xmlns:a16="http://schemas.microsoft.com/office/drawing/2014/main" id="{68527102-67B1-FB5B-44D4-FEFF8BCC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467592" y="725939"/>
            <a:ext cx="1126710" cy="855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BEA2F-1CAE-579E-2531-C94AB6C54D4A}"/>
              </a:ext>
            </a:extLst>
          </p:cNvPr>
          <p:cNvSpPr txBox="1"/>
          <p:nvPr/>
        </p:nvSpPr>
        <p:spPr>
          <a:xfrm>
            <a:off x="161013" y="1953290"/>
            <a:ext cx="5679358" cy="4616648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  <a:latin typeface="Montserrat SemiBold" panose="00000700000000000000" pitchFamily="2" charset="0"/>
              </a:rPr>
              <a:t>Opportunities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Improving Business</a:t>
            </a:r>
            <a:endParaRPr lang="en-US" u="sng" dirty="0">
              <a:solidFill>
                <a:srgbClr val="00206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By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focusing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on marketing efforts to highlight the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unique flavors and authenticity of the various cuisines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Introduce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first timer discounts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to encourage repeat business and 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     word-of-mouth promotion.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Montserrat SemiBold" panose="000007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2060"/>
                </a:solidFill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Selling Points</a:t>
            </a:r>
            <a:endParaRPr lang="en-US" u="sng" dirty="0">
              <a:solidFill>
                <a:srgbClr val="00206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 SemiBold" panose="00000700000000000000" pitchFamily="2" charset="0"/>
              </a:rPr>
              <a:t>Emphasize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the convenience and reliability of delivery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 SemiBold" panose="00000700000000000000" pitchFamily="2" charset="0"/>
              </a:rPr>
              <a:t>and catering services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in marketing campaigns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Highlight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customer testimonials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and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positive reviews in food delivery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apps.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BDF2FE-3AB3-AC8B-B208-32DEB23AEEB6}"/>
              </a:ext>
            </a:extLst>
          </p:cNvPr>
          <p:cNvSpPr txBox="1"/>
          <p:nvPr/>
        </p:nvSpPr>
        <p:spPr>
          <a:xfrm>
            <a:off x="6001384" y="1942061"/>
            <a:ext cx="5826821" cy="4508927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B330B"/>
                </a:solidFill>
                <a:latin typeface="Montserrat SemiBold" panose="00000700000000000000" pitchFamily="2" charset="0"/>
              </a:rPr>
              <a:t>Threats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B330B"/>
                </a:solidFill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Alternate Solutions</a:t>
            </a:r>
            <a:endParaRPr lang="en-US" b="1" dirty="0">
              <a:solidFill>
                <a:srgbClr val="00206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FB330B"/>
                </a:solidFill>
                <a:latin typeface="Montserrat SemiBold" panose="00000700000000000000" pitchFamily="2" charset="0"/>
              </a:rPr>
              <a:t>Persona (Customer) </a:t>
            </a:r>
            <a:r>
              <a:rPr lang="en-US" dirty="0">
                <a:latin typeface="Montserrat SemiBold" panose="00000700000000000000" pitchFamily="2" charset="0"/>
              </a:rPr>
              <a:t>may consider 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meal prep services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ntserrat SemiBold" panose="00000700000000000000" pitchFamily="2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other ethnic cuisine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ontserrat SemiBold" panose="00000700000000000000" pitchFamily="2" charset="0"/>
              </a:rPr>
              <a:t>restaurants, or grocery delivery services that offer 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ready-to-eat meals.</a:t>
            </a:r>
          </a:p>
          <a:p>
            <a:endParaRPr lang="en-US" dirty="0">
              <a:solidFill>
                <a:srgbClr val="FB330B"/>
              </a:solidFill>
              <a:latin typeface="Montserrat SemiBold" panose="000007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B330B"/>
                </a:solidFill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External Factors</a:t>
            </a:r>
            <a:endParaRPr lang="en-US" dirty="0">
              <a:solidFill>
                <a:srgbClr val="00206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B330B"/>
                </a:solidFill>
                <a:latin typeface="Montserrat SemiBold" panose="00000700000000000000" pitchFamily="2" charset="0"/>
              </a:rPr>
              <a:t>Change in economic situation 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Montserrat SemiBold" panose="00000700000000000000" pitchFamily="2" charset="0"/>
              </a:rPr>
              <a:t>that can affect spending habits on dining out</a:t>
            </a:r>
            <a:r>
              <a:rPr lang="en-US" sz="1700" dirty="0">
                <a:solidFill>
                  <a:srgbClr val="FB330B"/>
                </a:solidFill>
                <a:latin typeface="Montserrat SemiBold" panose="000007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B330B"/>
                </a:solidFill>
                <a:latin typeface="Montserrat SemiBold" panose="00000700000000000000" pitchFamily="2" charset="0"/>
              </a:rPr>
              <a:t>Singapore food laws and food safety, delivery logistics, and manpower issues </a:t>
            </a:r>
            <a:r>
              <a:rPr lang="en-US" sz="1700" dirty="0">
                <a:latin typeface="Montserrat SemiBold" panose="00000700000000000000" pitchFamily="2" charset="0"/>
              </a:rPr>
              <a:t>may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Montserrat SemiBold" panose="00000700000000000000" pitchFamily="2" charset="0"/>
              </a:rPr>
              <a:t> impact </a:t>
            </a:r>
            <a:r>
              <a:rPr lang="en-US" sz="1700" dirty="0">
                <a:solidFill>
                  <a:srgbClr val="FB330B"/>
                </a:solidFill>
                <a:latin typeface="Montserrat SemiBold" panose="00000700000000000000" pitchFamily="2" charset="0"/>
              </a:rPr>
              <a:t>operational costs.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B330B"/>
                </a:solidFill>
                <a:latin typeface="Montserrat SemiBold" panose="00000700000000000000" pitchFamily="2" charset="0"/>
              </a:rPr>
              <a:t>Increased competition 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Montserrat SemiBold" panose="00000700000000000000" pitchFamily="2" charset="0"/>
              </a:rPr>
              <a:t>from </a:t>
            </a:r>
            <a:r>
              <a:rPr lang="en-US" sz="1700" dirty="0">
                <a:solidFill>
                  <a:srgbClr val="FF0000"/>
                </a:solidFill>
                <a:latin typeface="Montserrat SemiBold" panose="00000700000000000000" pitchFamily="2" charset="0"/>
              </a:rPr>
              <a:t>new F&amp;B players</a:t>
            </a:r>
            <a:r>
              <a:rPr lang="en-US" sz="17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US" sz="1700" dirty="0">
                <a:latin typeface="Montserrat SemiBold" panose="00000700000000000000" pitchFamily="2" charset="0"/>
              </a:rPr>
              <a:t>in the food delivery and catering market </a:t>
            </a:r>
            <a:r>
              <a:rPr lang="en-US" sz="1700" dirty="0">
                <a:solidFill>
                  <a:srgbClr val="FF0000"/>
                </a:solidFill>
                <a:latin typeface="Montserrat SemiBold" panose="00000700000000000000" pitchFamily="2" charset="0"/>
              </a:rPr>
              <a:t>around Changi Road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6D8C6A-8F93-9A67-90FF-4BF5921E9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18</a:t>
            </a:fld>
            <a:endParaRPr lang="en-US"/>
          </a:p>
        </p:txBody>
      </p:sp>
      <p:pic>
        <p:nvPicPr>
          <p:cNvPr id="9" name="Google Shape;96;p1">
            <a:extLst>
              <a:ext uri="{FF2B5EF4-FFF2-40B4-BE49-F238E27FC236}">
                <a16:creationId xmlns:a16="http://schemas.microsoft.com/office/drawing/2014/main" id="{B968F6A5-D24D-B647-5C80-1E1B19920C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6055" y="739787"/>
            <a:ext cx="2315496" cy="60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82;g2740ba676fe_0_80">
            <a:extLst>
              <a:ext uri="{FF2B5EF4-FFF2-40B4-BE49-F238E27FC236}">
                <a16:creationId xmlns:a16="http://schemas.microsoft.com/office/drawing/2014/main" id="{5FC5D091-7A1F-23C2-6574-06EE07BD500B}"/>
              </a:ext>
            </a:extLst>
          </p:cNvPr>
          <p:cNvSpPr txBox="1"/>
          <p:nvPr/>
        </p:nvSpPr>
        <p:spPr>
          <a:xfrm>
            <a:off x="5344510" y="718802"/>
            <a:ext cx="41647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3600" b="1" i="0" strike="noStrike" cap="none" dirty="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SWOT Analysis</a:t>
            </a:r>
            <a:endParaRPr sz="3600" b="0" i="0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374C4C65-DC65-B5F0-6E76-A9E17065D006}"/>
              </a:ext>
            </a:extLst>
          </p:cNvPr>
          <p:cNvSpPr/>
          <p:nvPr/>
        </p:nvSpPr>
        <p:spPr>
          <a:xfrm>
            <a:off x="4844750" y="3586978"/>
            <a:ext cx="731342" cy="674636"/>
          </a:xfrm>
          <a:prstGeom prst="star5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849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89186" y="132735"/>
            <a:ext cx="11841802" cy="657778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05DB6E-A42A-95F1-3584-4E3B1B4CBFFE}"/>
              </a:ext>
            </a:extLst>
          </p:cNvPr>
          <p:cNvSpPr/>
          <p:nvPr/>
        </p:nvSpPr>
        <p:spPr>
          <a:xfrm>
            <a:off x="2109017" y="380395"/>
            <a:ext cx="8952271" cy="1517962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82" name="Google Shape;282;g2740ba676fe_0_80"/>
          <p:cNvSpPr txBox="1"/>
          <p:nvPr/>
        </p:nvSpPr>
        <p:spPr>
          <a:xfrm>
            <a:off x="2445681" y="783902"/>
            <a:ext cx="390227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4000" b="1" i="0" strike="noStrike" cap="none" dirty="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Competitors -</a:t>
            </a:r>
            <a:endParaRPr sz="4000" b="0" i="0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FB294EE7-B9BE-9437-7CB8-79FB0D879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315479" y="751708"/>
            <a:ext cx="1110882" cy="875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A3ADF6-81D3-BCDA-F360-17D0D8311F88}"/>
              </a:ext>
            </a:extLst>
          </p:cNvPr>
          <p:cNvSpPr txBox="1"/>
          <p:nvPr/>
        </p:nvSpPr>
        <p:spPr>
          <a:xfrm>
            <a:off x="268017" y="2039541"/>
            <a:ext cx="5859515" cy="433965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endParaRPr lang="en-US" sz="2400" b="1" u="sng" dirty="0">
              <a:ln>
                <a:solidFill>
                  <a:schemeClr val="bg1"/>
                </a:solidFill>
              </a:ln>
              <a:solidFill>
                <a:schemeClr val="accent2">
                  <a:lumMod val="75000"/>
                </a:schemeClr>
              </a:solidFill>
              <a:latin typeface="Montserrat SemiBold" panose="000007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Strengths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Extensive menu </a:t>
            </a:r>
            <a:r>
              <a:rPr lang="en-US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feature - a good mix of</a:t>
            </a:r>
          </a:p>
          <a:p>
            <a:r>
              <a:rPr lang="en-US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           traditional and fusion Thai dishes.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Broad Appeal </a:t>
            </a:r>
            <a:r>
              <a:rPr lang="en-US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to a diverse customer 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Strong brand recognition </a:t>
            </a:r>
            <a:r>
              <a:rPr lang="en-US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and established customer loyalty.</a:t>
            </a:r>
          </a:p>
          <a:p>
            <a:pPr lvl="1"/>
            <a:endParaRPr lang="en-US" b="1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ln w="0"/>
                <a:solidFill>
                  <a:srgbClr val="FB330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Montserrat SemiBold" panose="00000700000000000000" pitchFamily="2" charset="0"/>
              </a:rPr>
              <a:t>Weaknesses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May </a:t>
            </a:r>
            <a:r>
              <a:rPr lang="en-US" b="1" dirty="0">
                <a:ln w="0"/>
                <a:solidFill>
                  <a:srgbClr val="FB330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not offer </a:t>
            </a:r>
            <a:r>
              <a:rPr lang="en-US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personalized or customizable </a:t>
            </a:r>
            <a:r>
              <a:rPr lang="en-US" b="1" dirty="0">
                <a:ln w="0"/>
                <a:solidFill>
                  <a:srgbClr val="FB330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catering options </a:t>
            </a:r>
            <a:r>
              <a:rPr lang="en-US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just like </a:t>
            </a:r>
            <a:r>
              <a:rPr lang="en-US" b="1" dirty="0" err="1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Thaitogo</a:t>
            </a:r>
            <a:r>
              <a:rPr lang="en-US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 </a:t>
            </a:r>
            <a:r>
              <a:rPr lang="en-US" b="1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does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May slower delivery times due to a broader menu and high demand</a:t>
            </a:r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chemeClr val="bg2">
                    <a:lumMod val="10000"/>
                  </a:schemeClr>
                </a:solidFill>
                <a:latin typeface="Montserrat SemiBold" panose="000007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n>
                <a:solidFill>
                  <a:schemeClr val="bg1"/>
                </a:solidFill>
              </a:ln>
              <a:solidFill>
                <a:schemeClr val="bg2">
                  <a:lumMod val="10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0EE8F-5A49-752E-5F00-1E03D2599049}"/>
              </a:ext>
            </a:extLst>
          </p:cNvPr>
          <p:cNvSpPr txBox="1"/>
          <p:nvPr/>
        </p:nvSpPr>
        <p:spPr>
          <a:xfrm>
            <a:off x="6281287" y="2035290"/>
            <a:ext cx="5663382" cy="433965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Montserrat SemiBold" panose="00000700000000000000" pitchFamily="2" charset="0"/>
              </a:rPr>
              <a:t> </a:t>
            </a:r>
            <a:r>
              <a:rPr lang="en-US" sz="2400" b="1" u="sng" dirty="0">
                <a:solidFill>
                  <a:schemeClr val="accent5">
                    <a:lumMod val="75000"/>
                  </a:schemeClr>
                </a:solidFill>
                <a:latin typeface="Montserrat SemiBold" panose="00000700000000000000" pitchFamily="2" charset="0"/>
              </a:rPr>
              <a:t>Thai Express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Montserrat SemiBold" panose="00000700000000000000" pitchFamily="2" charset="0"/>
              </a:rPr>
              <a:t>(B)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Strengths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Montserrat SemiBold" panose="00000700000000000000" pitchFamily="2" charset="0"/>
              </a:rPr>
              <a:t>Fast service</a:t>
            </a:r>
            <a:r>
              <a:rPr lang="en-US" b="1" dirty="0">
                <a:solidFill>
                  <a:srgbClr val="003400"/>
                </a:solidFill>
                <a:latin typeface="Montserrat SemiBold" panose="00000700000000000000" pitchFamily="2" charset="0"/>
              </a:rPr>
              <a:t> and affordable pricing, attracting budget-conscious customers.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Montserrat SemiBold" panose="00000700000000000000" pitchFamily="2" charset="0"/>
              </a:rPr>
              <a:t>Streamlined operations </a:t>
            </a:r>
            <a:r>
              <a:rPr lang="en-US" b="1" dirty="0">
                <a:solidFill>
                  <a:srgbClr val="003400"/>
                </a:solidFill>
                <a:latin typeface="Montserrat SemiBold" panose="00000700000000000000" pitchFamily="2" charset="0"/>
              </a:rPr>
              <a:t>for quick meal preparation and delivery.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Montserrat SemiBold" panose="00000700000000000000" pitchFamily="2" charset="0"/>
              </a:rPr>
              <a:t>High brand recognition with a widespread presence (franchise).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3400"/>
              </a:solidFill>
              <a:latin typeface="Montserrat SemiBold" panose="000007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3400"/>
                </a:solidFill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Weaknesses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3400"/>
                </a:solidFill>
                <a:latin typeface="Montserrat SemiBold" panose="00000700000000000000" pitchFamily="2" charset="0"/>
              </a:rPr>
              <a:t>May </a:t>
            </a:r>
            <a:r>
              <a:rPr lang="en-US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focus more on speed </a:t>
            </a:r>
            <a:r>
              <a:rPr lang="en-US" b="1" dirty="0">
                <a:solidFill>
                  <a:srgbClr val="003400"/>
                </a:solidFill>
                <a:latin typeface="Montserrat SemiBold" panose="00000700000000000000" pitchFamily="2" charset="0"/>
              </a:rPr>
              <a:t>than on the authenticity and quality of dishes.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Less emphasis </a:t>
            </a:r>
            <a:r>
              <a:rPr lang="en-US" b="1" dirty="0">
                <a:solidFill>
                  <a:srgbClr val="003400"/>
                </a:solidFill>
                <a:latin typeface="Montserrat SemiBold" panose="00000700000000000000" pitchFamily="2" charset="0"/>
              </a:rPr>
              <a:t>on catering services, especially for small events.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46459-B618-D727-BC97-09CEB5778D8B}"/>
              </a:ext>
            </a:extLst>
          </p:cNvPr>
          <p:cNvSpPr txBox="1"/>
          <p:nvPr/>
        </p:nvSpPr>
        <p:spPr>
          <a:xfrm>
            <a:off x="393293" y="2064469"/>
            <a:ext cx="3352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Sanook Kitchen</a:t>
            </a:r>
            <a:r>
              <a:rPr lang="en-US" sz="24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 SemiBold" panose="00000700000000000000" pitchFamily="2" charset="0"/>
              </a:rPr>
              <a:t> (A)</a:t>
            </a:r>
            <a:endParaRPr lang="en-SG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4D19D-B16F-21B6-8577-A4E71498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19</a:t>
            </a:fld>
            <a:endParaRPr lang="en-US"/>
          </a:p>
        </p:txBody>
      </p:sp>
      <p:sp>
        <p:nvSpPr>
          <p:cNvPr id="6" name="Google Shape;282;g2740ba676fe_0_80">
            <a:extLst>
              <a:ext uri="{FF2B5EF4-FFF2-40B4-BE49-F238E27FC236}">
                <a16:creationId xmlns:a16="http://schemas.microsoft.com/office/drawing/2014/main" id="{7574E664-1F79-7DCA-9CA7-6AAFEB0E4AA8}"/>
              </a:ext>
            </a:extLst>
          </p:cNvPr>
          <p:cNvSpPr txBox="1"/>
          <p:nvPr/>
        </p:nvSpPr>
        <p:spPr>
          <a:xfrm>
            <a:off x="6211617" y="844929"/>
            <a:ext cx="41647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3600" b="1" i="0" strike="noStrike" cap="none" dirty="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SWOT Analysis</a:t>
            </a:r>
            <a:endParaRPr sz="3600" b="0" i="0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310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087821" y="835572"/>
            <a:ext cx="7877878" cy="51868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673924" y="1031143"/>
            <a:ext cx="5002924" cy="1762762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7512">
              <a:spcAft>
                <a:spcPts val="600"/>
              </a:spcAft>
            </a:pPr>
            <a:endParaRPr lang="en-US" dirty="0"/>
          </a:p>
        </p:txBody>
      </p:sp>
      <p:sp>
        <p:nvSpPr>
          <p:cNvPr id="5" name="Google Shape;194;g2740ba676fe_0_0">
            <a:extLst>
              <a:ext uri="{FF2B5EF4-FFF2-40B4-BE49-F238E27FC236}">
                <a16:creationId xmlns:a16="http://schemas.microsoft.com/office/drawing/2014/main" id="{98A52F26-BCC3-DC53-01E7-A223BBD5FF33}"/>
              </a:ext>
            </a:extLst>
          </p:cNvPr>
          <p:cNvSpPr txBox="1"/>
          <p:nvPr/>
        </p:nvSpPr>
        <p:spPr>
          <a:xfrm>
            <a:off x="3705790" y="2082200"/>
            <a:ext cx="4802101" cy="61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3600"/>
            </a:pPr>
            <a:r>
              <a:rPr lang="en-SG" sz="292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Company Background</a:t>
            </a:r>
            <a:endParaRPr lang="en-SG" sz="4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73f00a8ea7_0_7"/>
          <p:cNvSpPr txBox="1"/>
          <p:nvPr/>
        </p:nvSpPr>
        <p:spPr>
          <a:xfrm>
            <a:off x="1956022" y="2866081"/>
            <a:ext cx="6279284" cy="2853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3756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●"/>
            </a:pPr>
            <a:r>
              <a:rPr lang="en-US" sz="1752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TTG – a Halal-certified Thai </a:t>
            </a:r>
            <a:r>
              <a:rPr lang="en-US" sz="1752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restaurant located at Changi Road – walking across from Eunos MRT</a:t>
            </a:r>
          </a:p>
          <a:p>
            <a:pPr marL="55626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</a:pPr>
            <a:endParaRPr lang="en-US" sz="1752" kern="1200" dirty="0">
              <a:solidFill>
                <a:schemeClr val="bg1"/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333756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●"/>
            </a:pPr>
            <a:r>
              <a:rPr lang="en-US" sz="1752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In operation for </a:t>
            </a:r>
            <a:r>
              <a:rPr lang="en-US" sz="1752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10 years</a:t>
            </a:r>
            <a:r>
              <a:rPr lang="en-US" sz="1752" b="1" dirty="0">
                <a:solidFill>
                  <a:srgbClr val="FFFF00"/>
                </a:solidFill>
                <a:latin typeface="Montserrat Medium"/>
                <a:sym typeface="Montserrat Medium"/>
              </a:rPr>
              <a:t>.</a:t>
            </a:r>
            <a:endParaRPr lang="en-US" sz="1752" kern="1200" dirty="0">
              <a:solidFill>
                <a:schemeClr val="bg1"/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333756" defTabSz="66751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400"/>
            </a:pPr>
            <a:endParaRPr lang="en-US" sz="1752" kern="1200" dirty="0">
              <a:solidFill>
                <a:schemeClr val="bg1"/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333756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●"/>
            </a:pPr>
            <a:r>
              <a:rPr lang="en-US" sz="1752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Offerings</a:t>
            </a:r>
            <a:r>
              <a:rPr lang="en-US" sz="1752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: </a:t>
            </a:r>
          </a:p>
          <a:p>
            <a:pPr marL="667512" lvl="1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lang="en-US" sz="1752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Dine In</a:t>
            </a:r>
          </a:p>
          <a:p>
            <a:pPr marL="667512" lvl="1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lang="en-US" sz="1752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Order &amp; Self Pickup</a:t>
            </a:r>
          </a:p>
          <a:p>
            <a:pPr marL="667512" lvl="1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lang="en-US" sz="1752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Island-wide delivery</a:t>
            </a:r>
          </a:p>
          <a:p>
            <a:pPr marL="667512" lvl="1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lang="en-US" sz="1752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Mini-Catering for a minimum of ten (10) persons</a:t>
            </a:r>
          </a:p>
          <a:p>
            <a:pPr defTabSz="66751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400"/>
            </a:pPr>
            <a:endParaRPr lang="en-US" sz="1752" kern="1200" dirty="0">
              <a:solidFill>
                <a:schemeClr val="bg1"/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defTabSz="66751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400"/>
            </a:pPr>
            <a:endParaRPr lang="en-US" sz="1752" kern="1200" dirty="0">
              <a:solidFill>
                <a:schemeClr val="bg1"/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bg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" name="Google Shape;96;p1">
            <a:extLst>
              <a:ext uri="{FF2B5EF4-FFF2-40B4-BE49-F238E27FC236}">
                <a16:creationId xmlns:a16="http://schemas.microsoft.com/office/drawing/2014/main" id="{0B3C9E63-53BE-C20F-267F-94DB9B9AE7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7675" y="1364672"/>
            <a:ext cx="2937884" cy="61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spoon and fork on a napkin&#10;&#10;Description automatically generated">
            <a:extLst>
              <a:ext uri="{FF2B5EF4-FFF2-40B4-BE49-F238E27FC236}">
                <a16:creationId xmlns:a16="http://schemas.microsoft.com/office/drawing/2014/main" id="{9C7D64A4-43CE-76D0-8488-F8E2771AE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554393" y="1261387"/>
            <a:ext cx="1313614" cy="991039"/>
          </a:xfrm>
          <a:prstGeom prst="rect">
            <a:avLst/>
          </a:prstGeom>
        </p:spPr>
      </p:pic>
      <p:pic>
        <p:nvPicPr>
          <p:cNvPr id="21" name="Picture 20" descr="A person eating at a table&#10;&#10;Description automatically generated">
            <a:extLst>
              <a:ext uri="{FF2B5EF4-FFF2-40B4-BE49-F238E27FC236}">
                <a16:creationId xmlns:a16="http://schemas.microsoft.com/office/drawing/2014/main" id="{A73B530D-A27F-7327-733E-A6882CE7F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99" y="1560786"/>
            <a:ext cx="2138480" cy="1565432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EC4EC59E-C8EF-D124-B704-FB2830B4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35" y="3279715"/>
            <a:ext cx="2138480" cy="129460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43B15F-E9B6-B777-89E1-5B9420F3A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870" y="4663419"/>
            <a:ext cx="839624" cy="709549"/>
          </a:xfrm>
          <a:prstGeom prst="rect">
            <a:avLst/>
          </a:prstGeom>
        </p:spPr>
      </p:pic>
      <p:pic>
        <p:nvPicPr>
          <p:cNvPr id="2052" name="Picture 4" descr="See related image detail. foodpanda backs gov’t calls to nurture PH e-commerce industry">
            <a:extLst>
              <a:ext uri="{FF2B5EF4-FFF2-40B4-BE49-F238E27FC236}">
                <a16:creationId xmlns:a16="http://schemas.microsoft.com/office/drawing/2014/main" id="{849DA4AA-3BE9-859F-8E52-5538E2CB9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763" y="4725657"/>
            <a:ext cx="1005110" cy="998744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0314C-004D-FC3A-126C-55ABEF3A4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7676" y="4751457"/>
            <a:ext cx="839624" cy="533474"/>
          </a:xfrm>
          <a:prstGeom prst="rect">
            <a:avLst/>
          </a:prstGeom>
        </p:spPr>
      </p:pic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CAB70126-A7F6-B394-4147-87B013B8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805" y="4713963"/>
            <a:ext cx="1005110" cy="104081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57BE6-3980-A06E-2263-C779C36B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5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119352" y="914400"/>
            <a:ext cx="10058400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146964" y="1260221"/>
            <a:ext cx="6690715" cy="2180803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3372262" y="1650297"/>
            <a:ext cx="6690715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4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Competitive Analysis</a:t>
            </a:r>
            <a:r>
              <a:rPr lang="en-SG" sz="48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  </a:t>
            </a: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000" b="1" kern="1200" dirty="0">
                <a:solidFill>
                  <a:schemeClr val="bg1"/>
                </a:solidFill>
                <a:latin typeface="Montserrat SemiBold"/>
                <a:ea typeface="+mn-ea"/>
                <a:cs typeface="+mn-cs"/>
                <a:sym typeface="Montserrat SemiBold"/>
              </a:rPr>
              <a:t>(WEBSITE</a:t>
            </a:r>
            <a:r>
              <a:rPr lang="en-SG" sz="4000" b="1" dirty="0">
                <a:solidFill>
                  <a:schemeClr val="bg1"/>
                </a:solidFill>
                <a:latin typeface="Montserrat SemiBold"/>
                <a:sym typeface="Montserrat SemiBold"/>
              </a:rPr>
              <a:t>)</a:t>
            </a:r>
            <a:endParaRPr lang="en-SG"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413CCDE1-D5D0-D05D-9D8B-F1C339E0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932128" y="1782171"/>
            <a:ext cx="1401722" cy="1136901"/>
          </a:xfrm>
          <a:prstGeom prst="rect">
            <a:avLst/>
          </a:prstGeom>
        </p:spPr>
      </p:pic>
      <p:pic>
        <p:nvPicPr>
          <p:cNvPr id="4098" name="Picture 2" descr="Ui Ux Images - Free Download on Freepik">
            <a:extLst>
              <a:ext uri="{FF2B5EF4-FFF2-40B4-BE49-F238E27FC236}">
                <a16:creationId xmlns:a16="http://schemas.microsoft.com/office/drawing/2014/main" id="{9FD62D99-CADF-76D7-24CD-05650F24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82" y="3740173"/>
            <a:ext cx="1976226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rch Engine Optimization SEO Logo">
            <a:extLst>
              <a:ext uri="{FF2B5EF4-FFF2-40B4-BE49-F238E27FC236}">
                <a16:creationId xmlns:a16="http://schemas.microsoft.com/office/drawing/2014/main" id="{15432903-A23E-B8DF-370D-7363C901E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359" y="3760598"/>
            <a:ext cx="1418427" cy="13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0857-6E3B-97EA-FBCA-7F49E3D69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27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05568" y="1390832"/>
            <a:ext cx="7914401" cy="4076338"/>
          </a:xfrm>
          <a:custGeom>
            <a:avLst/>
            <a:gdLst>
              <a:gd name="connsiteX0" fmla="*/ 0 w 7914401"/>
              <a:gd name="connsiteY0" fmla="*/ 0 h 4076338"/>
              <a:gd name="connsiteX1" fmla="*/ 580389 w 7914401"/>
              <a:gd name="connsiteY1" fmla="*/ 0 h 4076338"/>
              <a:gd name="connsiteX2" fmla="*/ 1002491 w 7914401"/>
              <a:gd name="connsiteY2" fmla="*/ 0 h 4076338"/>
              <a:gd name="connsiteX3" fmla="*/ 1820312 w 7914401"/>
              <a:gd name="connsiteY3" fmla="*/ 0 h 4076338"/>
              <a:gd name="connsiteX4" fmla="*/ 2400702 w 7914401"/>
              <a:gd name="connsiteY4" fmla="*/ 0 h 4076338"/>
              <a:gd name="connsiteX5" fmla="*/ 2981091 w 7914401"/>
              <a:gd name="connsiteY5" fmla="*/ 0 h 4076338"/>
              <a:gd name="connsiteX6" fmla="*/ 3798912 w 7914401"/>
              <a:gd name="connsiteY6" fmla="*/ 0 h 4076338"/>
              <a:gd name="connsiteX7" fmla="*/ 4300158 w 7914401"/>
              <a:gd name="connsiteY7" fmla="*/ 0 h 4076338"/>
              <a:gd name="connsiteX8" fmla="*/ 5117979 w 7914401"/>
              <a:gd name="connsiteY8" fmla="*/ 0 h 4076338"/>
              <a:gd name="connsiteX9" fmla="*/ 5935801 w 7914401"/>
              <a:gd name="connsiteY9" fmla="*/ 0 h 4076338"/>
              <a:gd name="connsiteX10" fmla="*/ 6595334 w 7914401"/>
              <a:gd name="connsiteY10" fmla="*/ 0 h 4076338"/>
              <a:gd name="connsiteX11" fmla="*/ 7914401 w 7914401"/>
              <a:gd name="connsiteY11" fmla="*/ 0 h 4076338"/>
              <a:gd name="connsiteX12" fmla="*/ 7914401 w 7914401"/>
              <a:gd name="connsiteY12" fmla="*/ 638626 h 4076338"/>
              <a:gd name="connsiteX13" fmla="*/ 7914401 w 7914401"/>
              <a:gd name="connsiteY13" fmla="*/ 1195726 h 4076338"/>
              <a:gd name="connsiteX14" fmla="*/ 7914401 w 7914401"/>
              <a:gd name="connsiteY14" fmla="*/ 1875115 h 4076338"/>
              <a:gd name="connsiteX15" fmla="*/ 7914401 w 7914401"/>
              <a:gd name="connsiteY15" fmla="*/ 2554505 h 4076338"/>
              <a:gd name="connsiteX16" fmla="*/ 7914401 w 7914401"/>
              <a:gd name="connsiteY16" fmla="*/ 3233895 h 4076338"/>
              <a:gd name="connsiteX17" fmla="*/ 7914401 w 7914401"/>
              <a:gd name="connsiteY17" fmla="*/ 4076338 h 4076338"/>
              <a:gd name="connsiteX18" fmla="*/ 7175724 w 7914401"/>
              <a:gd name="connsiteY18" fmla="*/ 4076338 h 4076338"/>
              <a:gd name="connsiteX19" fmla="*/ 6753622 w 7914401"/>
              <a:gd name="connsiteY19" fmla="*/ 4076338 h 4076338"/>
              <a:gd name="connsiteX20" fmla="*/ 6252377 w 7914401"/>
              <a:gd name="connsiteY20" fmla="*/ 4076338 h 4076338"/>
              <a:gd name="connsiteX21" fmla="*/ 5434555 w 7914401"/>
              <a:gd name="connsiteY21" fmla="*/ 4076338 h 4076338"/>
              <a:gd name="connsiteX22" fmla="*/ 4775022 w 7914401"/>
              <a:gd name="connsiteY22" fmla="*/ 4076338 h 4076338"/>
              <a:gd name="connsiteX23" fmla="*/ 4273777 w 7914401"/>
              <a:gd name="connsiteY23" fmla="*/ 4076338 h 4076338"/>
              <a:gd name="connsiteX24" fmla="*/ 3614243 w 7914401"/>
              <a:gd name="connsiteY24" fmla="*/ 4076338 h 4076338"/>
              <a:gd name="connsiteX25" fmla="*/ 3192142 w 7914401"/>
              <a:gd name="connsiteY25" fmla="*/ 4076338 h 4076338"/>
              <a:gd name="connsiteX26" fmla="*/ 2770040 w 7914401"/>
              <a:gd name="connsiteY26" fmla="*/ 4076338 h 4076338"/>
              <a:gd name="connsiteX27" fmla="*/ 2110507 w 7914401"/>
              <a:gd name="connsiteY27" fmla="*/ 4076338 h 4076338"/>
              <a:gd name="connsiteX28" fmla="*/ 1609262 w 7914401"/>
              <a:gd name="connsiteY28" fmla="*/ 4076338 h 4076338"/>
              <a:gd name="connsiteX29" fmla="*/ 870584 w 7914401"/>
              <a:gd name="connsiteY29" fmla="*/ 4076338 h 4076338"/>
              <a:gd name="connsiteX30" fmla="*/ 0 w 7914401"/>
              <a:gd name="connsiteY30" fmla="*/ 4076338 h 4076338"/>
              <a:gd name="connsiteX31" fmla="*/ 0 w 7914401"/>
              <a:gd name="connsiteY31" fmla="*/ 3356185 h 4076338"/>
              <a:gd name="connsiteX32" fmla="*/ 0 w 7914401"/>
              <a:gd name="connsiteY32" fmla="*/ 2636032 h 4076338"/>
              <a:gd name="connsiteX33" fmla="*/ 0 w 7914401"/>
              <a:gd name="connsiteY33" fmla="*/ 2038169 h 4076338"/>
              <a:gd name="connsiteX34" fmla="*/ 0 w 7914401"/>
              <a:gd name="connsiteY34" fmla="*/ 1318016 h 4076338"/>
              <a:gd name="connsiteX35" fmla="*/ 0 w 7914401"/>
              <a:gd name="connsiteY35" fmla="*/ 0 h 407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01" h="4076338" extrusionOk="0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0574-034B-5477-1C94-C200849C030E}"/>
              </a:ext>
            </a:extLst>
          </p:cNvPr>
          <p:cNvSpPr>
            <a:spLocks/>
          </p:cNvSpPr>
          <p:nvPr/>
        </p:nvSpPr>
        <p:spPr>
          <a:xfrm>
            <a:off x="8438097" y="5034712"/>
            <a:ext cx="1602908" cy="213350"/>
          </a:xfrm>
          <a:prstGeom prst="rect">
            <a:avLst/>
          </a:prstGeom>
        </p:spPr>
        <p:txBody>
          <a:bodyPr/>
          <a:lstStyle/>
          <a:p>
            <a:pPr algn="r" defTabSz="528066">
              <a:spcAft>
                <a:spcPts val="450"/>
              </a:spcAft>
            </a:pPr>
            <a:fld id="{00000000-1234-1234-1234-123412341234}" type="slidenum">
              <a:rPr lang="en-SG" sz="1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528066">
                <a:spcAft>
                  <a:spcPts val="450"/>
                </a:spcAft>
              </a:pPr>
              <a:t>21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1ED4D-B1EE-532F-65B9-782B93A4406A}"/>
              </a:ext>
            </a:extLst>
          </p:cNvPr>
          <p:cNvSpPr txBox="1"/>
          <p:nvPr/>
        </p:nvSpPr>
        <p:spPr>
          <a:xfrm>
            <a:off x="930166" y="263806"/>
            <a:ext cx="9989803" cy="4770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solidFill>
                  <a:srgbClr val="FFFF00"/>
                </a:solidFill>
                <a:latin typeface="Montserrat SemiBold" panose="00000700000000000000" pitchFamily="2" charset="0"/>
              </a:rPr>
              <a:t>For Website-Online Presence, </a:t>
            </a:r>
            <a:r>
              <a:rPr lang="en-US" sz="2400" dirty="0">
                <a:solidFill>
                  <a:srgbClr val="FFFF00"/>
                </a:solidFill>
                <a:latin typeface="Montserrat SemiBold" panose="00000700000000000000" pitchFamily="2" charset="0"/>
              </a:rPr>
              <a:t>the critical components are: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A8395-2D4B-C1D2-3518-B0F16468622F}"/>
              </a:ext>
            </a:extLst>
          </p:cNvPr>
          <p:cNvSpPr txBox="1"/>
          <p:nvPr/>
        </p:nvSpPr>
        <p:spPr>
          <a:xfrm>
            <a:off x="147485" y="939638"/>
            <a:ext cx="5948516" cy="5370701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1. Design and Usability</a:t>
            </a:r>
          </a:p>
          <a:p>
            <a:endParaRPr lang="en-US" b="1" u="sng" dirty="0">
              <a:solidFill>
                <a:srgbClr val="0070C0"/>
              </a:solidFill>
              <a:latin typeface="Montserrat SemiBold" panose="000007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  <a:latin typeface="Montserrat SemiBold" panose="00000700000000000000" pitchFamily="2" charset="0"/>
              </a:rPr>
              <a:t> </a:t>
            </a:r>
            <a:r>
              <a:rPr lang="en-US" sz="1700" b="1" u="sng" dirty="0">
                <a:solidFill>
                  <a:srgbClr val="0070C0"/>
                </a:solidFill>
                <a:latin typeface="Montserrat SemiBold" panose="00000700000000000000" pitchFamily="2" charset="0"/>
              </a:rPr>
              <a:t>User Interface (UI)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First impressions </a:t>
            </a:r>
            <a:r>
              <a:rPr lang="en-US" sz="1600" dirty="0">
                <a:solidFill>
                  <a:srgbClr val="FF0000"/>
                </a:solidFill>
                <a:latin typeface="Montserrat SemiBold" panose="00000700000000000000" pitchFamily="2" charset="0"/>
              </a:rPr>
              <a:t>count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as a well-designed</a:t>
            </a: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     website will enhance </a:t>
            </a:r>
            <a:r>
              <a:rPr lang="en-US" sz="1600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user experience</a:t>
            </a:r>
            <a:r>
              <a:rPr lang="en-US" sz="1600" dirty="0">
                <a:latin typeface="Montserrat SemiBold" panose="00000700000000000000" pitchFamily="2" charset="0"/>
              </a:rPr>
              <a:t>, is engaging</a:t>
            </a:r>
          </a:p>
          <a:p>
            <a:r>
              <a:rPr lang="en-US" sz="1600" dirty="0">
                <a:latin typeface="Montserrat SemiBold" panose="00000700000000000000" pitchFamily="2" charset="0"/>
              </a:rPr>
              <a:t>      and easily accessible.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 A clear, aesthetically </a:t>
            </a:r>
            <a:r>
              <a:rPr lang="en-US" sz="1600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pleasing interface can attract</a:t>
            </a:r>
          </a:p>
          <a:p>
            <a:r>
              <a:rPr lang="en-US" sz="1600" dirty="0">
                <a:latin typeface="Montserrat SemiBold" panose="00000700000000000000" pitchFamily="2" charset="0"/>
              </a:rPr>
              <a:t>    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US" sz="1600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users </a:t>
            </a:r>
            <a:r>
              <a:rPr lang="en-US" sz="1600" dirty="0">
                <a:latin typeface="Montserrat SemiBold" panose="00000700000000000000" pitchFamily="2" charset="0"/>
              </a:rPr>
              <a:t>and keep them </a:t>
            </a:r>
            <a:r>
              <a:rPr lang="en-US" sz="1600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interactive</a:t>
            </a:r>
            <a:r>
              <a:rPr lang="en-US" sz="1600" u="sng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and happy</a:t>
            </a:r>
            <a:r>
              <a:rPr lang="en-US" sz="1600" dirty="0">
                <a:latin typeface="Montserrat SemiBold" panose="00000700000000000000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SemiBold" panose="00000700000000000000" pitchFamily="2" charset="0"/>
              </a:rPr>
              <a:t>  </a:t>
            </a:r>
            <a:r>
              <a:rPr lang="en-US" sz="1700" b="1" u="sng" dirty="0">
                <a:solidFill>
                  <a:srgbClr val="0070C0"/>
                </a:solidFill>
                <a:latin typeface="Montserrat SemiBold" panose="00000700000000000000" pitchFamily="2" charset="0"/>
              </a:rPr>
              <a:t>User Experience (UX</a:t>
            </a:r>
            <a:r>
              <a:rPr lang="en-US" sz="1700" b="1" dirty="0">
                <a:solidFill>
                  <a:srgbClr val="0070C0"/>
                </a:solidFill>
                <a:latin typeface="Montserrat SemiBold" panose="00000700000000000000" pitchFamily="2" charset="0"/>
              </a:rPr>
              <a:t>)</a:t>
            </a:r>
            <a:endParaRPr lang="en-US" sz="1700" dirty="0">
              <a:solidFill>
                <a:srgbClr val="0070C0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SemiBold" panose="00000700000000000000" pitchFamily="2" charset="0"/>
              </a:rPr>
              <a:t>En</a:t>
            </a:r>
            <a:r>
              <a:rPr lang="en-US" sz="1600" dirty="0">
                <a:latin typeface="Montserrat SemiBold" panose="00000700000000000000" pitchFamily="2" charset="0"/>
              </a:rPr>
              <a:t>sure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Montserrat SemiBold" panose="00000700000000000000" pitchFamily="2" charset="0"/>
              </a:rPr>
              <a:t>the website is </a:t>
            </a:r>
            <a:r>
              <a:rPr lang="en-US" sz="16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user-friendly</a:t>
            </a:r>
            <a:r>
              <a:rPr lang="en-US" sz="1600" dirty="0">
                <a:latin typeface="Montserrat SemiBold" panose="00000700000000000000" pitchFamily="2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ontserrat SemiBold" panose="00000700000000000000" pitchFamily="2" charset="0"/>
              </a:rPr>
              <a:t>and intuitive</a:t>
            </a:r>
            <a:r>
              <a:rPr lang="en-US" sz="1600" dirty="0">
                <a:latin typeface="Montserrat SemiBold" panose="00000700000000000000" pitchFamily="2" charset="0"/>
              </a:rPr>
              <a:t>, will help to </a:t>
            </a:r>
            <a:r>
              <a:rPr lang="en-US" sz="1600" dirty="0">
                <a:solidFill>
                  <a:srgbClr val="FF0000"/>
                </a:solidFill>
                <a:latin typeface="Montserrat SemiBold" panose="00000700000000000000" pitchFamily="2" charset="0"/>
              </a:rPr>
              <a:t>reduce bounce rates </a:t>
            </a:r>
            <a:r>
              <a:rPr lang="en-US" sz="1600" dirty="0">
                <a:latin typeface="Montserrat SemiBold" panose="00000700000000000000" pitchFamily="2" charset="0"/>
              </a:rPr>
              <a:t>and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increase</a:t>
            </a:r>
          </a:p>
          <a:p>
            <a:r>
              <a:rPr lang="en-US" sz="1600" dirty="0">
                <a:latin typeface="Montserrat SemiBold" panose="00000700000000000000" pitchFamily="2" charset="0"/>
              </a:rPr>
              <a:t>     </a:t>
            </a:r>
            <a:r>
              <a:rPr lang="en-US" sz="1600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conversion rates</a:t>
            </a:r>
            <a:r>
              <a:rPr lang="en-US" sz="1600" dirty="0">
                <a:latin typeface="Montserrat SemiBold" panose="00000700000000000000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A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seamless UX facilitates </a:t>
            </a:r>
            <a:r>
              <a:rPr lang="en-US" sz="1600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easier navigation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, </a:t>
            </a:r>
            <a:r>
              <a:rPr lang="en-US" sz="1600" dirty="0">
                <a:solidFill>
                  <a:srgbClr val="003400"/>
                </a:solidFill>
                <a:latin typeface="Montserrat SemiBold" panose="00000700000000000000" pitchFamily="2" charset="0"/>
              </a:rPr>
              <a:t>encouraging </a:t>
            </a:r>
            <a:r>
              <a:rPr lang="en-US" sz="1600" dirty="0">
                <a:solidFill>
                  <a:srgbClr val="FF0000"/>
                </a:solidFill>
                <a:latin typeface="Montserrat SemiBold" panose="00000700000000000000" pitchFamily="2" charset="0"/>
              </a:rPr>
              <a:t>users to </a:t>
            </a:r>
            <a:r>
              <a:rPr lang="en-US" sz="16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stay longer </a:t>
            </a:r>
            <a:r>
              <a:rPr lang="en-US" sz="1600" dirty="0">
                <a:solidFill>
                  <a:srgbClr val="003400"/>
                </a:solidFill>
                <a:latin typeface="Montserrat SemiBold" panose="00000700000000000000" pitchFamily="2" charset="0"/>
              </a:rPr>
              <a:t>and </a:t>
            </a:r>
            <a:r>
              <a:rPr lang="en-US" sz="16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take actions </a:t>
            </a:r>
            <a:r>
              <a:rPr lang="en-US" sz="1600" dirty="0">
                <a:solidFill>
                  <a:srgbClr val="FF0000"/>
                </a:solidFill>
                <a:latin typeface="Montserrat SemiBold" panose="00000700000000000000" pitchFamily="2" charset="0"/>
              </a:rPr>
              <a:t>such as “Order Now”!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 SemiBold" panose="00000700000000000000" pitchFamily="2" charset="0"/>
              </a:rPr>
              <a:t>  </a:t>
            </a:r>
            <a:r>
              <a:rPr lang="en-US" sz="1700" b="1" u="sng" dirty="0">
                <a:solidFill>
                  <a:srgbClr val="0070C0"/>
                </a:solidFill>
                <a:latin typeface="Montserrat SemiBold" panose="00000700000000000000" pitchFamily="2" charset="0"/>
              </a:rPr>
              <a:t>Mobile Responsiveness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 SemiBold" panose="00000700000000000000" pitchFamily="2" charset="0"/>
              </a:rPr>
              <a:t>With 90% mobile usage, ensure the website is </a:t>
            </a:r>
            <a:r>
              <a:rPr lang="en-US" sz="16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mobile-friendly to reach a wider audience</a:t>
            </a:r>
            <a:r>
              <a:rPr lang="en-US" sz="1600" dirty="0">
                <a:latin typeface="Montserrat SemiBold" panose="00000700000000000000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Mobile responsiveness </a:t>
            </a:r>
            <a:r>
              <a:rPr lang="en-US" sz="1600" dirty="0">
                <a:latin typeface="Montserrat SemiBold" panose="00000700000000000000" pitchFamily="2" charset="0"/>
              </a:rPr>
              <a:t>affects </a:t>
            </a:r>
            <a:r>
              <a:rPr lang="en-US" sz="1600" dirty="0">
                <a:solidFill>
                  <a:srgbClr val="FB330B"/>
                </a:solidFill>
                <a:latin typeface="Montserrat SemiBold" panose="00000700000000000000" pitchFamily="2" charset="0"/>
              </a:rPr>
              <a:t>user engagement and search engine rankings.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 SemiBold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D0DBC-7A55-5A35-4377-0AF74A261717}"/>
              </a:ext>
            </a:extLst>
          </p:cNvPr>
          <p:cNvSpPr txBox="1"/>
          <p:nvPr/>
        </p:nvSpPr>
        <p:spPr>
          <a:xfrm>
            <a:off x="6179576" y="943578"/>
            <a:ext cx="5386846" cy="5293757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2. Content</a:t>
            </a:r>
          </a:p>
          <a:p>
            <a:endParaRPr lang="en-US" b="1" u="sng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Montserrat SemiBold" panose="00000700000000000000" pitchFamily="2" charset="0"/>
              </a:rPr>
              <a:t> </a:t>
            </a:r>
            <a:r>
              <a:rPr lang="en-US" sz="1700" b="1" u="sng" dirty="0">
                <a:solidFill>
                  <a:srgbClr val="0070C0"/>
                </a:solidFill>
                <a:latin typeface="Montserrat SemiBold" panose="00000700000000000000" pitchFamily="2" charset="0"/>
              </a:rPr>
              <a:t>Quality and Relevance</a:t>
            </a:r>
            <a:endParaRPr lang="en-US" sz="1700" u="sng" dirty="0">
              <a:solidFill>
                <a:srgbClr val="0070C0"/>
              </a:solidFill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u="sng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Montserrat SemiBold" panose="00000700000000000000" pitchFamily="2" charset="0"/>
              </a:rPr>
              <a:t>Creating content </a:t>
            </a:r>
            <a:r>
              <a:rPr lang="en-US" sz="1600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Montserrat SemiBold" panose="00000700000000000000" pitchFamily="2" charset="0"/>
              </a:rPr>
              <a:t>that is high quality, informative, engaging, and shareable </a:t>
            </a:r>
            <a:r>
              <a:rPr lang="en-US" sz="1600" b="0" i="0" dirty="0">
                <a:solidFill>
                  <a:srgbClr val="040C28"/>
                </a:solidFill>
                <a:effectLst/>
                <a:latin typeface="Montserrat SemiBold" panose="00000700000000000000" pitchFamily="2" charset="0"/>
              </a:rPr>
              <a:t>can help </a:t>
            </a:r>
            <a:r>
              <a:rPr 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Montserrat SemiBold" panose="00000700000000000000" pitchFamily="2" charset="0"/>
              </a:rPr>
              <a:t>attract more organic traffic and </a:t>
            </a:r>
            <a:r>
              <a:rPr lang="en-US" sz="1600" b="0" i="0" u="sng" dirty="0">
                <a:solidFill>
                  <a:schemeClr val="accent3">
                    <a:lumMod val="75000"/>
                  </a:schemeClr>
                </a:solidFill>
                <a:effectLst/>
                <a:latin typeface="Montserrat SemiBold" panose="00000700000000000000" pitchFamily="2" charset="0"/>
              </a:rPr>
              <a:t>improve your website's ranking </a:t>
            </a:r>
            <a:r>
              <a:rPr 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latin typeface="Montserrat SemiBold" panose="00000700000000000000" pitchFamily="2" charset="0"/>
              </a:rPr>
              <a:t>on search engines</a:t>
            </a:r>
            <a:r>
              <a:rPr lang="en-US" sz="1600" b="0" i="0" dirty="0">
                <a:solidFill>
                  <a:schemeClr val="accent3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Google Sans"/>
              </a:rPr>
              <a:t>.</a:t>
            </a:r>
            <a:endParaRPr lang="en-US" sz="1700" dirty="0"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Montserrat SemiBold" panose="00000700000000000000" pitchFamily="2" charset="0"/>
              </a:rPr>
              <a:t>Well-crafted content </a:t>
            </a:r>
            <a:r>
              <a:rPr lang="en-US" sz="1700" dirty="0">
                <a:latin typeface="Montserrat SemiBold" panose="00000700000000000000" pitchFamily="2" charset="0"/>
              </a:rPr>
              <a:t>helps attract and </a:t>
            </a:r>
            <a:r>
              <a:rPr lang="en-US" sz="1700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retain visitors</a:t>
            </a:r>
            <a:r>
              <a:rPr lang="en-US" sz="1700" dirty="0">
                <a:latin typeface="Montserrat SemiBold" panose="00000700000000000000" pitchFamily="2" charset="0"/>
              </a:rPr>
              <a:t>, </a:t>
            </a:r>
            <a:r>
              <a:rPr lang="en-US" sz="17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enhancing the </a:t>
            </a:r>
            <a:r>
              <a:rPr lang="en-US" sz="1700" dirty="0" err="1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Thaitogo</a:t>
            </a:r>
            <a:r>
              <a:rPr lang="en-US" sz="17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brand </a:t>
            </a:r>
            <a:r>
              <a:rPr lang="en-US" sz="1700" dirty="0">
                <a:latin typeface="Montserrat SemiBold" panose="00000700000000000000" pitchFamily="2" charset="0"/>
              </a:rPr>
              <a:t>as an expert in Thai cuisine.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>
                <a:latin typeface="Montserrat SemiBold" panose="00000700000000000000" pitchFamily="2" charset="0"/>
              </a:rPr>
              <a:t> </a:t>
            </a:r>
            <a:r>
              <a:rPr lang="en-US" sz="1700" b="1" u="sng" dirty="0">
                <a:solidFill>
                  <a:srgbClr val="0070C0"/>
                </a:solidFill>
                <a:latin typeface="Montserrat SemiBold" panose="00000700000000000000" pitchFamily="2" charset="0"/>
              </a:rPr>
              <a:t>Content Strategy</a:t>
            </a:r>
            <a:endParaRPr lang="en-US" sz="1700" u="sng" dirty="0">
              <a:solidFill>
                <a:srgbClr val="0070C0"/>
              </a:solidFill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 SemiBold" panose="00000700000000000000" pitchFamily="2" charset="0"/>
              </a:rPr>
              <a:t> A </a:t>
            </a: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Montserrat SemiBold" panose="00000700000000000000" pitchFamily="2" charset="0"/>
              </a:rPr>
              <a:t>well-defined content strategy </a:t>
            </a:r>
            <a:r>
              <a:rPr lang="en-US" sz="1700" dirty="0">
                <a:latin typeface="Montserrat SemiBold" panose="00000700000000000000" pitchFamily="2" charset="0"/>
              </a:rPr>
              <a:t>can </a:t>
            </a:r>
            <a:r>
              <a:rPr lang="en-US" sz="17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attract</a:t>
            </a:r>
            <a:r>
              <a:rPr lang="en-US" sz="1700" u="sng" dirty="0">
                <a:latin typeface="Montserrat SemiBold" panose="00000700000000000000" pitchFamily="2" charset="0"/>
              </a:rPr>
              <a:t> and </a:t>
            </a:r>
            <a:r>
              <a:rPr lang="en-US" sz="17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retain</a:t>
            </a:r>
            <a:r>
              <a:rPr lang="en-US" sz="1700" u="sng" dirty="0">
                <a:latin typeface="Montserrat SemiBold" panose="00000700000000000000" pitchFamily="2" charset="0"/>
              </a:rPr>
              <a:t> </a:t>
            </a:r>
            <a:r>
              <a:rPr lang="en-US" sz="17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a specific target audience, leading to higher engagement</a:t>
            </a:r>
            <a:r>
              <a:rPr lang="en-US" sz="1700" dirty="0">
                <a:latin typeface="Montserrat SemiBold" panose="00000700000000000000" pitchFamily="2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4">
                    <a:lumMod val="75000"/>
                  </a:schemeClr>
                </a:solidFill>
                <a:latin typeface="Montserrat SemiBold" panose="00000700000000000000" pitchFamily="2" charset="0"/>
              </a:rPr>
              <a:t>Strategic content planning </a:t>
            </a:r>
            <a:r>
              <a:rPr lang="en-US" sz="1700" dirty="0">
                <a:latin typeface="Montserrat SemiBold" panose="00000700000000000000" pitchFamily="2" charset="0"/>
              </a:rPr>
              <a:t>ensures that the messaging </a:t>
            </a:r>
            <a:r>
              <a:rPr lang="en-US" sz="1700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aligns with business goals </a:t>
            </a:r>
            <a:r>
              <a:rPr lang="en-US" sz="1700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and audience needs</a:t>
            </a:r>
            <a:r>
              <a:rPr lang="en-US" sz="1700" dirty="0">
                <a:latin typeface="Montserrat SemiBold" panose="000007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latin typeface="Montserrat SemiBold" panose="00000700000000000000" pitchFamily="2" charset="0"/>
            </a:endParaRPr>
          </a:p>
        </p:txBody>
      </p:sp>
      <p:pic>
        <p:nvPicPr>
          <p:cNvPr id="2" name="Picture 2" descr="Ui Ux Images - Free Download on Freepik">
            <a:extLst>
              <a:ext uri="{FF2B5EF4-FFF2-40B4-BE49-F238E27FC236}">
                <a16:creationId xmlns:a16="http://schemas.microsoft.com/office/drawing/2014/main" id="{D4B02174-BD93-8B02-645F-0254A06D1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69" y="993276"/>
            <a:ext cx="1010543" cy="65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0D9DA-3068-2ECA-4FF0-D5C69F93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2" descr="Image result for Icon for Content">
            <a:extLst>
              <a:ext uri="{FF2B5EF4-FFF2-40B4-BE49-F238E27FC236}">
                <a16:creationId xmlns:a16="http://schemas.microsoft.com/office/drawing/2014/main" id="{25E80107-58CE-8035-5A4A-DA5A18B0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767" y="992441"/>
            <a:ext cx="1091925" cy="77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B81B59CB-40D4-E053-C099-1F298A7207A9}"/>
              </a:ext>
            </a:extLst>
          </p:cNvPr>
          <p:cNvSpPr/>
          <p:nvPr/>
        </p:nvSpPr>
        <p:spPr>
          <a:xfrm>
            <a:off x="10991387" y="992441"/>
            <a:ext cx="836673" cy="426170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5EBC03C-2438-1EB3-FB03-482D9A4C939D}"/>
              </a:ext>
            </a:extLst>
          </p:cNvPr>
          <p:cNvSpPr/>
          <p:nvPr/>
        </p:nvSpPr>
        <p:spPr>
          <a:xfrm>
            <a:off x="3109101" y="864688"/>
            <a:ext cx="836673" cy="426170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3769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E01FDCF-EF59-EB3A-562F-4B6963230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254" y="3650212"/>
            <a:ext cx="5150161" cy="2748019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food&#10;&#10;Description automatically generated">
            <a:extLst>
              <a:ext uri="{FF2B5EF4-FFF2-40B4-BE49-F238E27FC236}">
                <a16:creationId xmlns:a16="http://schemas.microsoft.com/office/drawing/2014/main" id="{10CC28B4-5EE7-2824-20D8-7D44C82D1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7" y="868409"/>
            <a:ext cx="5012180" cy="2343922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166CC-161B-4214-7DC8-658F65017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07" y="3728701"/>
            <a:ext cx="5012180" cy="2669530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5664AEB0-58B0-ECD7-E532-4AD32F928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54" y="605112"/>
            <a:ext cx="5123830" cy="2602676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247CE0-F329-C504-38C8-68EF69379A8B}"/>
              </a:ext>
            </a:extLst>
          </p:cNvPr>
          <p:cNvSpPr txBox="1"/>
          <p:nvPr/>
        </p:nvSpPr>
        <p:spPr>
          <a:xfrm>
            <a:off x="1179871" y="147167"/>
            <a:ext cx="3775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6"/>
              </a:rPr>
              <a:t>http://thaitogo.sg/12/Order</a:t>
            </a:r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  <a:p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7" name="Google Shape;96;p1">
            <a:extLst>
              <a:ext uri="{FF2B5EF4-FFF2-40B4-BE49-F238E27FC236}">
                <a16:creationId xmlns:a16="http://schemas.microsoft.com/office/drawing/2014/main" id="{4672C7FB-C2B5-8D6B-D61B-5D122DB2650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06931" y="102923"/>
            <a:ext cx="1988081" cy="356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32B2FE5A-4018-CF79-3AD5-157C782224EE}"/>
              </a:ext>
            </a:extLst>
          </p:cNvPr>
          <p:cNvSpPr/>
          <p:nvPr/>
        </p:nvSpPr>
        <p:spPr>
          <a:xfrm>
            <a:off x="7463443" y="4587762"/>
            <a:ext cx="2664372" cy="1164138"/>
          </a:xfrm>
          <a:prstGeom prst="round2SameRect">
            <a:avLst/>
          </a:prstGeom>
          <a:noFill/>
          <a:ln w="57150">
            <a:solidFill>
              <a:srgbClr val="FB3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C44B3-A409-319E-6FB7-8FB320885BEC}"/>
              </a:ext>
            </a:extLst>
          </p:cNvPr>
          <p:cNvSpPr txBox="1"/>
          <p:nvPr/>
        </p:nvSpPr>
        <p:spPr>
          <a:xfrm>
            <a:off x="7457091" y="5752348"/>
            <a:ext cx="327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  <a:highlight>
                  <a:srgbClr val="FFFF00"/>
                </a:highlight>
              </a:rPr>
              <a:t>These are gaps that need to be removed or fill up details ??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0A7D54CD-A801-8357-D9E0-1EA5434984E7}"/>
              </a:ext>
            </a:extLst>
          </p:cNvPr>
          <p:cNvSpPr/>
          <p:nvPr/>
        </p:nvSpPr>
        <p:spPr>
          <a:xfrm>
            <a:off x="10843258" y="4875288"/>
            <a:ext cx="583329" cy="1403135"/>
          </a:xfrm>
          <a:prstGeom prst="bentUpArrow">
            <a:avLst/>
          </a:prstGeom>
          <a:solidFill>
            <a:srgbClr val="FFFF00"/>
          </a:solidFill>
          <a:ln>
            <a:solidFill>
              <a:srgbClr val="FB3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D490A-E946-2066-1AA7-EBF8AD02A8E0}"/>
              </a:ext>
            </a:extLst>
          </p:cNvPr>
          <p:cNvSpPr txBox="1"/>
          <p:nvPr/>
        </p:nvSpPr>
        <p:spPr>
          <a:xfrm>
            <a:off x="4048582" y="123686"/>
            <a:ext cx="1907102" cy="64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  <a:highlight>
                  <a:srgbClr val="FFFF00"/>
                </a:highlight>
              </a:rPr>
              <a:t>Need to secure to HTTPS 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67F75D-BC5D-E32C-508F-0086846359C1}"/>
              </a:ext>
            </a:extLst>
          </p:cNvPr>
          <p:cNvSpPr/>
          <p:nvPr/>
        </p:nvSpPr>
        <p:spPr>
          <a:xfrm>
            <a:off x="189186" y="147167"/>
            <a:ext cx="896089" cy="312602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060ADD01-E30D-25E9-5EA0-800582856172}"/>
              </a:ext>
            </a:extLst>
          </p:cNvPr>
          <p:cNvSpPr/>
          <p:nvPr/>
        </p:nvSpPr>
        <p:spPr>
          <a:xfrm>
            <a:off x="11515945" y="4949111"/>
            <a:ext cx="629495" cy="646332"/>
          </a:xfrm>
          <a:prstGeom prst="irregularSeal1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CDAB60B-BE6F-AA30-87AA-332A762D4C20}"/>
              </a:ext>
            </a:extLst>
          </p:cNvPr>
          <p:cNvSpPr/>
          <p:nvPr/>
        </p:nvSpPr>
        <p:spPr>
          <a:xfrm>
            <a:off x="1179870" y="102923"/>
            <a:ext cx="663293" cy="457373"/>
          </a:xfrm>
          <a:prstGeom prst="ellipse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CFC12AA8-5BA3-8ED4-20D1-104CF6BE85AA}"/>
              </a:ext>
            </a:extLst>
          </p:cNvPr>
          <p:cNvSpPr/>
          <p:nvPr/>
        </p:nvSpPr>
        <p:spPr>
          <a:xfrm>
            <a:off x="5436025" y="851586"/>
            <a:ext cx="629495" cy="646332"/>
          </a:xfrm>
          <a:prstGeom prst="irregularSeal1">
            <a:avLst/>
          </a:prstGeom>
          <a:solidFill>
            <a:srgbClr val="FB330B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88294EF-789E-F1FA-407C-78CB8953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77CF6-13C7-828C-7856-F1CDC70F848B}"/>
              </a:ext>
            </a:extLst>
          </p:cNvPr>
          <p:cNvSpPr txBox="1"/>
          <p:nvPr/>
        </p:nvSpPr>
        <p:spPr>
          <a:xfrm>
            <a:off x="1158231" y="512575"/>
            <a:ext cx="1407249" cy="369332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  <a:highlight>
                  <a:srgbClr val="FFFF00"/>
                </a:highlight>
              </a:rPr>
              <a:t>NOT SECURE   </a:t>
            </a:r>
          </a:p>
        </p:txBody>
      </p:sp>
    </p:spTree>
    <p:extLst>
      <p:ext uri="{BB962C8B-B14F-4D97-AF65-F5344CB8AC3E}">
        <p14:creationId xmlns:p14="http://schemas.microsoft.com/office/powerpoint/2010/main" val="63207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n orange elephant with red text&#10;&#10;Description automatically generated">
            <a:extLst>
              <a:ext uri="{FF2B5EF4-FFF2-40B4-BE49-F238E27FC236}">
                <a16:creationId xmlns:a16="http://schemas.microsoft.com/office/drawing/2014/main" id="{8671E7F8-A108-CD4B-EA6F-15892EA6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55" y="120207"/>
            <a:ext cx="1403302" cy="10133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77900-732C-4A0F-BB24-160FB7D2CF2E}"/>
              </a:ext>
            </a:extLst>
          </p:cNvPr>
          <p:cNvSpPr txBox="1"/>
          <p:nvPr/>
        </p:nvSpPr>
        <p:spPr>
          <a:xfrm>
            <a:off x="761015" y="358823"/>
            <a:ext cx="4398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https://www.thaiexpress.com.sg/about-us/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8" name="Picture 7" descr="A person holding a spatula over a pan with flames&#10;&#10;Description automatically generated">
            <a:extLst>
              <a:ext uri="{FF2B5EF4-FFF2-40B4-BE49-F238E27FC236}">
                <a16:creationId xmlns:a16="http://schemas.microsoft.com/office/drawing/2014/main" id="{A526E036-ADB3-BF08-0F5A-7E02D7F23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9" y="1058475"/>
            <a:ext cx="5337931" cy="2174388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79ED2-33F4-2F52-5F28-2FBEB894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D609D6-81D2-BD6C-C5A9-88A67F876ED8}"/>
              </a:ext>
            </a:extLst>
          </p:cNvPr>
          <p:cNvSpPr/>
          <p:nvPr/>
        </p:nvSpPr>
        <p:spPr>
          <a:xfrm>
            <a:off x="792442" y="131088"/>
            <a:ext cx="809470" cy="7622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 descr="A website with a picture of an elephant&#10;&#10;Description automatically generated">
            <a:extLst>
              <a:ext uri="{FF2B5EF4-FFF2-40B4-BE49-F238E27FC236}">
                <a16:creationId xmlns:a16="http://schemas.microsoft.com/office/drawing/2014/main" id="{10CCE84B-45C4-6E3A-8F17-9E99656FC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6" y="3611446"/>
            <a:ext cx="5356479" cy="2592913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B5629C8E-244C-6872-679B-63818D85FC6E}"/>
              </a:ext>
            </a:extLst>
          </p:cNvPr>
          <p:cNvSpPr/>
          <p:nvPr/>
        </p:nvSpPr>
        <p:spPr>
          <a:xfrm>
            <a:off x="1487390" y="5061254"/>
            <a:ext cx="425773" cy="468153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F634F7-061D-585F-06E1-71D3C5BE8487}"/>
              </a:ext>
            </a:extLst>
          </p:cNvPr>
          <p:cNvSpPr/>
          <p:nvPr/>
        </p:nvSpPr>
        <p:spPr>
          <a:xfrm>
            <a:off x="2279176" y="4827178"/>
            <a:ext cx="1637731" cy="468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 descr="A close up of food&#10;&#10;Description automatically generated">
            <a:extLst>
              <a:ext uri="{FF2B5EF4-FFF2-40B4-BE49-F238E27FC236}">
                <a16:creationId xmlns:a16="http://schemas.microsoft.com/office/drawing/2014/main" id="{49B3145B-3C31-4908-56B3-B1DA75751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11" y="3593862"/>
            <a:ext cx="2988692" cy="2831294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pic>
        <p:nvPicPr>
          <p:cNvPr id="42" name="Picture 41" descr="A screenshot of a website&#10;&#10;Description automatically generated">
            <a:extLst>
              <a:ext uri="{FF2B5EF4-FFF2-40B4-BE49-F238E27FC236}">
                <a16:creationId xmlns:a16="http://schemas.microsoft.com/office/drawing/2014/main" id="{DBF2C4D2-A2A3-F3C5-70FD-AEB7953B6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77" y="705171"/>
            <a:ext cx="2864819" cy="2592914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pic>
        <p:nvPicPr>
          <p:cNvPr id="43" name="Picture 4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EA88342-0AD3-0AE0-303C-11337EBC1D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399" y="4949759"/>
            <a:ext cx="3000454" cy="1324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5" name="Picture 4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484830E-DB7D-73D8-B49A-00ED9D103D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211" y="1209233"/>
            <a:ext cx="3731879" cy="1724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Picture 4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3E5CC06-00D2-F8E0-4075-8488D82981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399" y="3624829"/>
            <a:ext cx="2988691" cy="12288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7" name="Explosion: 8 Points 46">
            <a:extLst>
              <a:ext uri="{FF2B5EF4-FFF2-40B4-BE49-F238E27FC236}">
                <a16:creationId xmlns:a16="http://schemas.microsoft.com/office/drawing/2014/main" id="{142E26C7-2AC2-4D96-6C43-0A35A1E04D26}"/>
              </a:ext>
            </a:extLst>
          </p:cNvPr>
          <p:cNvSpPr/>
          <p:nvPr/>
        </p:nvSpPr>
        <p:spPr>
          <a:xfrm>
            <a:off x="10580626" y="390355"/>
            <a:ext cx="532688" cy="646332"/>
          </a:xfrm>
          <a:prstGeom prst="irregularSeal1">
            <a:avLst/>
          </a:prstGeom>
          <a:solidFill>
            <a:srgbClr val="FB330B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6F185E-5DF8-9D9E-EDBF-D3A254556D70}"/>
              </a:ext>
            </a:extLst>
          </p:cNvPr>
          <p:cNvSpPr txBox="1"/>
          <p:nvPr/>
        </p:nvSpPr>
        <p:spPr>
          <a:xfrm>
            <a:off x="5149689" y="1829594"/>
            <a:ext cx="1862690" cy="1603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20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Branding</a:t>
            </a:r>
          </a:p>
          <a:p>
            <a:pPr marL="0" marR="0" lvl="0" indent="0" algn="ctr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2000" b="1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 &amp; Po</a:t>
            </a:r>
            <a:r>
              <a:rPr lang="en-SG" sz="2000" b="1" u="none" strike="noStrike" cap="none" dirty="0">
                <a:solidFill>
                  <a:schemeClr val="accent5">
                    <a:lumMod val="5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sitioning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1F77048C-0F72-7DD5-2C18-C1A522BDF4FB}"/>
              </a:ext>
            </a:extLst>
          </p:cNvPr>
          <p:cNvSpPr/>
          <p:nvPr/>
        </p:nvSpPr>
        <p:spPr>
          <a:xfrm>
            <a:off x="10944259" y="3329149"/>
            <a:ext cx="425773" cy="468153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DF73E8B3-D653-F547-2FA0-80BA9598EA58}"/>
              </a:ext>
            </a:extLst>
          </p:cNvPr>
          <p:cNvSpPr/>
          <p:nvPr/>
        </p:nvSpPr>
        <p:spPr>
          <a:xfrm>
            <a:off x="11370032" y="4715682"/>
            <a:ext cx="425773" cy="468153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00B44E23-7045-558C-0A2F-06182D7F9D99}"/>
              </a:ext>
            </a:extLst>
          </p:cNvPr>
          <p:cNvSpPr/>
          <p:nvPr/>
        </p:nvSpPr>
        <p:spPr>
          <a:xfrm>
            <a:off x="9982200" y="877093"/>
            <a:ext cx="425773" cy="468153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A white text over a black background&#10;&#10;Description automatically generated">
            <a:extLst>
              <a:ext uri="{FF2B5EF4-FFF2-40B4-BE49-F238E27FC236}">
                <a16:creationId xmlns:a16="http://schemas.microsoft.com/office/drawing/2014/main" id="{AD0CBDC4-7C8C-1F54-5155-D107B1360C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63" y="3911305"/>
            <a:ext cx="2482919" cy="726581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5436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A9557E1-5E9A-00C5-7F0A-3E9B89F0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572" y="784428"/>
            <a:ext cx="5000545" cy="2491776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FED81-E37B-24DA-287D-658F9974677F}"/>
              </a:ext>
            </a:extLst>
          </p:cNvPr>
          <p:cNvSpPr txBox="1"/>
          <p:nvPr/>
        </p:nvSpPr>
        <p:spPr>
          <a:xfrm>
            <a:off x="1292945" y="209224"/>
            <a:ext cx="4268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b="1" dirty="0"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https://sanookkitchen.org/about/</a:t>
            </a:r>
            <a:endParaRPr lang="en-SG" sz="20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85242-E8F2-56E1-6079-77C4240FE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68" y="3674720"/>
            <a:ext cx="5133666" cy="2509205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8" descr="A screenshot of a food menu&#10;&#10;Description automatically generated">
            <a:extLst>
              <a:ext uri="{FF2B5EF4-FFF2-40B4-BE49-F238E27FC236}">
                <a16:creationId xmlns:a16="http://schemas.microsoft.com/office/drawing/2014/main" id="{B918DAB1-FA94-A624-296C-C20C01607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49" y="3692152"/>
            <a:ext cx="4989228" cy="2491777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Picture 5" descr="A close up of a grocery cart&#10;&#10;Description automatically generated">
            <a:extLst>
              <a:ext uri="{FF2B5EF4-FFF2-40B4-BE49-F238E27FC236}">
                <a16:creationId xmlns:a16="http://schemas.microsoft.com/office/drawing/2014/main" id="{DA9CF57B-48FF-396C-DBC5-5468CB39E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5" y="814364"/>
            <a:ext cx="5133666" cy="249177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A5D215A-AFD2-8CAE-80D8-DB18B541C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670" y="89814"/>
            <a:ext cx="2435847" cy="586288"/>
          </a:xfrm>
          <a:prstGeom prst="rect">
            <a:avLst/>
          </a:prstGeom>
        </p:spPr>
      </p:pic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0FE4AB5F-4353-5E6D-6DA0-27F66B473E17}"/>
              </a:ext>
            </a:extLst>
          </p:cNvPr>
          <p:cNvSpPr/>
          <p:nvPr/>
        </p:nvSpPr>
        <p:spPr>
          <a:xfrm>
            <a:off x="5678279" y="209224"/>
            <a:ext cx="629495" cy="646332"/>
          </a:xfrm>
          <a:prstGeom prst="irregularSeal1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604253-616B-F3F0-CC8A-56A335A2B72D}"/>
              </a:ext>
            </a:extLst>
          </p:cNvPr>
          <p:cNvSpPr/>
          <p:nvPr/>
        </p:nvSpPr>
        <p:spPr>
          <a:xfrm>
            <a:off x="8560688" y="2238703"/>
            <a:ext cx="2459421" cy="81980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476E5C8E-B40E-25D2-C4A8-C0E4CC3220FB}"/>
              </a:ext>
            </a:extLst>
          </p:cNvPr>
          <p:cNvSpPr/>
          <p:nvPr/>
        </p:nvSpPr>
        <p:spPr>
          <a:xfrm>
            <a:off x="11438445" y="2734339"/>
            <a:ext cx="547993" cy="696512"/>
          </a:xfrm>
          <a:prstGeom prst="irregularSeal1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F7FA0-9374-112F-7BFF-50F86653E2FD}"/>
              </a:ext>
            </a:extLst>
          </p:cNvPr>
          <p:cNvSpPr txBox="1"/>
          <p:nvPr/>
        </p:nvSpPr>
        <p:spPr>
          <a:xfrm>
            <a:off x="4810443" y="2104250"/>
            <a:ext cx="1637632" cy="978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8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Branding </a:t>
            </a:r>
            <a:r>
              <a:rPr lang="en-SG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&amp;</a:t>
            </a:r>
            <a:endParaRPr lang="en-SG" sz="1800" b="1" u="none" strike="noStrike" cap="none" dirty="0">
              <a:solidFill>
                <a:srgbClr val="002060"/>
              </a:solidFill>
              <a:highlight>
                <a:srgbClr val="FFFF00"/>
              </a:highlight>
              <a:latin typeface="Montserrat SemiBold" panose="00000700000000000000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8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Positioning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DD49A-04DE-9FAE-42FB-FE07682DD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24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FA3CFE-D73B-A0C7-6531-1D1B0299F6E9}"/>
              </a:ext>
            </a:extLst>
          </p:cNvPr>
          <p:cNvSpPr/>
          <p:nvPr/>
        </p:nvSpPr>
        <p:spPr>
          <a:xfrm>
            <a:off x="1176198" y="164253"/>
            <a:ext cx="832483" cy="52692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96B568A1-4194-0BCA-7BA4-5DF73435D1FC}"/>
              </a:ext>
            </a:extLst>
          </p:cNvPr>
          <p:cNvSpPr/>
          <p:nvPr/>
        </p:nvSpPr>
        <p:spPr>
          <a:xfrm>
            <a:off x="5552736" y="3554373"/>
            <a:ext cx="529681" cy="576707"/>
          </a:xfrm>
          <a:prstGeom prst="upArrow">
            <a:avLst/>
          </a:prstGeom>
          <a:solidFill>
            <a:schemeClr val="accent5">
              <a:lumMod val="75000"/>
            </a:schemeClr>
          </a:solidFill>
          <a:ln w="28575">
            <a:solidFill>
              <a:srgbClr val="92D05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108B397-7DA1-4D0A-139A-EAF5843AD62E}"/>
              </a:ext>
            </a:extLst>
          </p:cNvPr>
          <p:cNvSpPr/>
          <p:nvPr/>
        </p:nvSpPr>
        <p:spPr>
          <a:xfrm>
            <a:off x="11020109" y="2222436"/>
            <a:ext cx="836673" cy="426170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2044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418896" y="914400"/>
            <a:ext cx="9128235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635699" y="1260221"/>
            <a:ext cx="6157230" cy="2180803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3997057" y="1592485"/>
            <a:ext cx="5419659" cy="153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4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Competitors </a:t>
            </a: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000" b="1" kern="1200" dirty="0">
                <a:solidFill>
                  <a:schemeClr val="bg1"/>
                </a:solidFill>
                <a:latin typeface="Montserrat SemiBold"/>
                <a:ea typeface="+mn-ea"/>
                <a:cs typeface="+mn-cs"/>
                <a:sym typeface="Montserrat SemiBold"/>
              </a:rPr>
              <a:t>(Website Analysis)</a:t>
            </a:r>
            <a:endParaRPr lang="en-SG" sz="40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Ui Ux Images - Free Download on Freepik">
            <a:extLst>
              <a:ext uri="{FF2B5EF4-FFF2-40B4-BE49-F238E27FC236}">
                <a16:creationId xmlns:a16="http://schemas.microsoft.com/office/drawing/2014/main" id="{9FD62D99-CADF-76D7-24CD-05650F24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082" y="3740173"/>
            <a:ext cx="1976226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arch Engine Optimization SEO Logo">
            <a:extLst>
              <a:ext uri="{FF2B5EF4-FFF2-40B4-BE49-F238E27FC236}">
                <a16:creationId xmlns:a16="http://schemas.microsoft.com/office/drawing/2014/main" id="{15432903-A23E-B8DF-370D-7363C901E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359" y="3760598"/>
            <a:ext cx="1418427" cy="136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poon and fork on a napkin&#10;&#10;Description automatically generated">
            <a:extLst>
              <a:ext uri="{FF2B5EF4-FFF2-40B4-BE49-F238E27FC236}">
                <a16:creationId xmlns:a16="http://schemas.microsoft.com/office/drawing/2014/main" id="{413CCDE1-D5D0-D05D-9D8B-F1C339E03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277015" y="1782171"/>
            <a:ext cx="1653373" cy="1136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8D885-7C0F-598B-B455-E86242F2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90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05568" y="1390832"/>
            <a:ext cx="7914401" cy="4076338"/>
          </a:xfrm>
          <a:custGeom>
            <a:avLst/>
            <a:gdLst>
              <a:gd name="connsiteX0" fmla="*/ 0 w 7914401"/>
              <a:gd name="connsiteY0" fmla="*/ 0 h 4076338"/>
              <a:gd name="connsiteX1" fmla="*/ 580389 w 7914401"/>
              <a:gd name="connsiteY1" fmla="*/ 0 h 4076338"/>
              <a:gd name="connsiteX2" fmla="*/ 1002491 w 7914401"/>
              <a:gd name="connsiteY2" fmla="*/ 0 h 4076338"/>
              <a:gd name="connsiteX3" fmla="*/ 1820312 w 7914401"/>
              <a:gd name="connsiteY3" fmla="*/ 0 h 4076338"/>
              <a:gd name="connsiteX4" fmla="*/ 2400702 w 7914401"/>
              <a:gd name="connsiteY4" fmla="*/ 0 h 4076338"/>
              <a:gd name="connsiteX5" fmla="*/ 2981091 w 7914401"/>
              <a:gd name="connsiteY5" fmla="*/ 0 h 4076338"/>
              <a:gd name="connsiteX6" fmla="*/ 3798912 w 7914401"/>
              <a:gd name="connsiteY6" fmla="*/ 0 h 4076338"/>
              <a:gd name="connsiteX7" fmla="*/ 4300158 w 7914401"/>
              <a:gd name="connsiteY7" fmla="*/ 0 h 4076338"/>
              <a:gd name="connsiteX8" fmla="*/ 5117979 w 7914401"/>
              <a:gd name="connsiteY8" fmla="*/ 0 h 4076338"/>
              <a:gd name="connsiteX9" fmla="*/ 5935801 w 7914401"/>
              <a:gd name="connsiteY9" fmla="*/ 0 h 4076338"/>
              <a:gd name="connsiteX10" fmla="*/ 6595334 w 7914401"/>
              <a:gd name="connsiteY10" fmla="*/ 0 h 4076338"/>
              <a:gd name="connsiteX11" fmla="*/ 7914401 w 7914401"/>
              <a:gd name="connsiteY11" fmla="*/ 0 h 4076338"/>
              <a:gd name="connsiteX12" fmla="*/ 7914401 w 7914401"/>
              <a:gd name="connsiteY12" fmla="*/ 638626 h 4076338"/>
              <a:gd name="connsiteX13" fmla="*/ 7914401 w 7914401"/>
              <a:gd name="connsiteY13" fmla="*/ 1195726 h 4076338"/>
              <a:gd name="connsiteX14" fmla="*/ 7914401 w 7914401"/>
              <a:gd name="connsiteY14" fmla="*/ 1875115 h 4076338"/>
              <a:gd name="connsiteX15" fmla="*/ 7914401 w 7914401"/>
              <a:gd name="connsiteY15" fmla="*/ 2554505 h 4076338"/>
              <a:gd name="connsiteX16" fmla="*/ 7914401 w 7914401"/>
              <a:gd name="connsiteY16" fmla="*/ 3233895 h 4076338"/>
              <a:gd name="connsiteX17" fmla="*/ 7914401 w 7914401"/>
              <a:gd name="connsiteY17" fmla="*/ 4076338 h 4076338"/>
              <a:gd name="connsiteX18" fmla="*/ 7175724 w 7914401"/>
              <a:gd name="connsiteY18" fmla="*/ 4076338 h 4076338"/>
              <a:gd name="connsiteX19" fmla="*/ 6753622 w 7914401"/>
              <a:gd name="connsiteY19" fmla="*/ 4076338 h 4076338"/>
              <a:gd name="connsiteX20" fmla="*/ 6252377 w 7914401"/>
              <a:gd name="connsiteY20" fmla="*/ 4076338 h 4076338"/>
              <a:gd name="connsiteX21" fmla="*/ 5434555 w 7914401"/>
              <a:gd name="connsiteY21" fmla="*/ 4076338 h 4076338"/>
              <a:gd name="connsiteX22" fmla="*/ 4775022 w 7914401"/>
              <a:gd name="connsiteY22" fmla="*/ 4076338 h 4076338"/>
              <a:gd name="connsiteX23" fmla="*/ 4273777 w 7914401"/>
              <a:gd name="connsiteY23" fmla="*/ 4076338 h 4076338"/>
              <a:gd name="connsiteX24" fmla="*/ 3614243 w 7914401"/>
              <a:gd name="connsiteY24" fmla="*/ 4076338 h 4076338"/>
              <a:gd name="connsiteX25" fmla="*/ 3192142 w 7914401"/>
              <a:gd name="connsiteY25" fmla="*/ 4076338 h 4076338"/>
              <a:gd name="connsiteX26" fmla="*/ 2770040 w 7914401"/>
              <a:gd name="connsiteY26" fmla="*/ 4076338 h 4076338"/>
              <a:gd name="connsiteX27" fmla="*/ 2110507 w 7914401"/>
              <a:gd name="connsiteY27" fmla="*/ 4076338 h 4076338"/>
              <a:gd name="connsiteX28" fmla="*/ 1609262 w 7914401"/>
              <a:gd name="connsiteY28" fmla="*/ 4076338 h 4076338"/>
              <a:gd name="connsiteX29" fmla="*/ 870584 w 7914401"/>
              <a:gd name="connsiteY29" fmla="*/ 4076338 h 4076338"/>
              <a:gd name="connsiteX30" fmla="*/ 0 w 7914401"/>
              <a:gd name="connsiteY30" fmla="*/ 4076338 h 4076338"/>
              <a:gd name="connsiteX31" fmla="*/ 0 w 7914401"/>
              <a:gd name="connsiteY31" fmla="*/ 3356185 h 4076338"/>
              <a:gd name="connsiteX32" fmla="*/ 0 w 7914401"/>
              <a:gd name="connsiteY32" fmla="*/ 2636032 h 4076338"/>
              <a:gd name="connsiteX33" fmla="*/ 0 w 7914401"/>
              <a:gd name="connsiteY33" fmla="*/ 2038169 h 4076338"/>
              <a:gd name="connsiteX34" fmla="*/ 0 w 7914401"/>
              <a:gd name="connsiteY34" fmla="*/ 1318016 h 4076338"/>
              <a:gd name="connsiteX35" fmla="*/ 0 w 7914401"/>
              <a:gd name="connsiteY35" fmla="*/ 0 h 407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01" h="4076338" extrusionOk="0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0574-034B-5477-1C94-C200849C030E}"/>
              </a:ext>
            </a:extLst>
          </p:cNvPr>
          <p:cNvSpPr>
            <a:spLocks/>
          </p:cNvSpPr>
          <p:nvPr/>
        </p:nvSpPr>
        <p:spPr>
          <a:xfrm>
            <a:off x="8438097" y="5034712"/>
            <a:ext cx="1602908" cy="213350"/>
          </a:xfrm>
          <a:prstGeom prst="rect">
            <a:avLst/>
          </a:prstGeom>
        </p:spPr>
        <p:txBody>
          <a:bodyPr/>
          <a:lstStyle/>
          <a:p>
            <a:pPr algn="r" defTabSz="528066">
              <a:spcAft>
                <a:spcPts val="450"/>
              </a:spcAft>
            </a:pPr>
            <a:fld id="{00000000-1234-1234-1234-123412341234}" type="slidenum">
              <a:rPr lang="en-SG" sz="1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528066">
                <a:spcAft>
                  <a:spcPts val="450"/>
                </a:spcAft>
              </a:pPr>
              <a:t>26</a:t>
            </a:fld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EB4F1-CBE2-59C9-F099-5E3299140EA0}"/>
              </a:ext>
            </a:extLst>
          </p:cNvPr>
          <p:cNvSpPr txBox="1"/>
          <p:nvPr/>
        </p:nvSpPr>
        <p:spPr>
          <a:xfrm>
            <a:off x="643467" y="1266181"/>
            <a:ext cx="5314882" cy="4278094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US" sz="2000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1. </a:t>
            </a:r>
            <a:r>
              <a:rPr lang="en-US" sz="2000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SEO and Visibility</a:t>
            </a:r>
          </a:p>
          <a:p>
            <a:endParaRPr lang="en-US" sz="2000" b="1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Keywords and </a:t>
            </a:r>
            <a:r>
              <a:rPr lang="en-US" b="1" u="sng" dirty="0">
                <a:ln>
                  <a:solidFill>
                    <a:schemeClr val="accent4"/>
                  </a:solidFill>
                </a:ln>
                <a:solidFill>
                  <a:srgbClr val="FF0000"/>
                </a:solidFill>
                <a:latin typeface="Montserrat SemiBold" panose="00000700000000000000" pitchFamily="2" charset="0"/>
              </a:rPr>
              <a:t>Optimization</a:t>
            </a:r>
          </a:p>
          <a:p>
            <a:endParaRPr lang="en-US" u="sng" dirty="0">
              <a:ln>
                <a:solidFill>
                  <a:schemeClr val="accent4"/>
                </a:solidFill>
              </a:ln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Effective use of keywords </a:t>
            </a:r>
            <a:r>
              <a:rPr lang="en-US" dirty="0">
                <a:latin typeface="Montserrat SemiBold" panose="00000700000000000000" pitchFamily="2" charset="0"/>
              </a:rPr>
              <a:t>can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improve a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    website's visibility</a:t>
            </a:r>
            <a:r>
              <a:rPr lang="en-US" dirty="0">
                <a:latin typeface="Montserrat SemiBold" panose="00000700000000000000" pitchFamily="2" charset="0"/>
              </a:rPr>
              <a:t> on search engines,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driving more organic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traffic</a:t>
            </a:r>
            <a:r>
              <a:rPr lang="en-US" dirty="0">
                <a:latin typeface="Montserrat SemiBold" panose="00000700000000000000" pitchFamily="2" charset="0"/>
              </a:rPr>
              <a:t>.</a:t>
            </a:r>
          </a:p>
          <a:p>
            <a:pPr lvl="1"/>
            <a:endParaRPr lang="en-US" dirty="0">
              <a:latin typeface="Montserrat SemiBold" panose="00000700000000000000" pitchFamily="2" charset="0"/>
            </a:endParaRPr>
          </a:p>
          <a:p>
            <a:r>
              <a:rPr lang="en-US" b="1" dirty="0">
                <a:latin typeface="Montserrat SemiBold" panose="00000700000000000000" pitchFamily="2" charset="0"/>
              </a:rPr>
              <a:t>2. 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Backlink Profile</a:t>
            </a:r>
          </a:p>
          <a:p>
            <a:endParaRPr lang="en-US" b="1" u="sng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A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strong backlink profile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can enhance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   domain authority </a:t>
            </a:r>
            <a:r>
              <a:rPr lang="en-US" dirty="0">
                <a:latin typeface="Montserrat SemiBold" panose="00000700000000000000" pitchFamily="2" charset="0"/>
              </a:rPr>
              <a:t>and improve search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engine rankings.</a:t>
            </a:r>
          </a:p>
          <a:p>
            <a:endParaRPr lang="en-US" dirty="0">
              <a:latin typeface="Montserrat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7EA72-C533-8039-00ED-AB30B5EF207A}"/>
              </a:ext>
            </a:extLst>
          </p:cNvPr>
          <p:cNvSpPr txBox="1"/>
          <p:nvPr/>
        </p:nvSpPr>
        <p:spPr>
          <a:xfrm>
            <a:off x="6110749" y="1546396"/>
            <a:ext cx="5200426" cy="372409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2. </a:t>
            </a:r>
            <a:r>
              <a:rPr lang="en-US" sz="2000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Technical Performance</a:t>
            </a:r>
          </a:p>
          <a:p>
            <a:endParaRPr lang="en-US" b="1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Site Speed</a:t>
            </a:r>
          </a:p>
          <a:p>
            <a:endParaRPr lang="en-US" u="sng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Faster websites </a:t>
            </a:r>
            <a:r>
              <a:rPr lang="en-US" dirty="0">
                <a:latin typeface="Montserrat SemiBold" panose="00000700000000000000" pitchFamily="2" charset="0"/>
              </a:rPr>
              <a:t>provide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a better user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   experience</a:t>
            </a:r>
            <a:r>
              <a:rPr lang="en-US" dirty="0">
                <a:latin typeface="Montserrat SemiBold" panose="00000700000000000000" pitchFamily="2" charset="0"/>
              </a:rPr>
              <a:t>, affecting rankings and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conversion rates. </a:t>
            </a:r>
          </a:p>
          <a:p>
            <a:endParaRPr lang="en-US" dirty="0">
              <a:latin typeface="Montserrat SemiBold" panose="00000700000000000000" pitchFamily="2" charset="0"/>
            </a:endParaRPr>
          </a:p>
          <a:p>
            <a:r>
              <a:rPr lang="en-US" b="1" dirty="0">
                <a:latin typeface="Montserrat SemiBold" panose="00000700000000000000" pitchFamily="2" charset="0"/>
              </a:rPr>
              <a:t>2. 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Security (HTTP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Ensures </a:t>
            </a: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data protection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, builds trust with users, and is a ranking factor </a:t>
            </a:r>
            <a:r>
              <a:rPr lang="en-US" dirty="0">
                <a:latin typeface="Montserrat SemiBold" panose="00000700000000000000" pitchFamily="2" charset="0"/>
              </a:rPr>
              <a:t>for search engines.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1ED4D-B1EE-532F-65B9-782B93A4406A}"/>
              </a:ext>
            </a:extLst>
          </p:cNvPr>
          <p:cNvSpPr txBox="1"/>
          <p:nvPr/>
        </p:nvSpPr>
        <p:spPr>
          <a:xfrm>
            <a:off x="756745" y="572052"/>
            <a:ext cx="10554430" cy="49244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Montserrat SemiBold" panose="00000700000000000000" pitchFamily="2" charset="0"/>
              </a:rPr>
              <a:t>Competitors’ Website Technical </a:t>
            </a:r>
            <a:r>
              <a:rPr lang="en-US" sz="2600" dirty="0">
                <a:solidFill>
                  <a:srgbClr val="FFFF00"/>
                </a:solidFill>
                <a:latin typeface="Montserrat SemiBold" panose="00000700000000000000" pitchFamily="2" charset="0"/>
              </a:rPr>
              <a:t>Analysis, check these areas</a:t>
            </a:r>
          </a:p>
        </p:txBody>
      </p:sp>
      <p:pic>
        <p:nvPicPr>
          <p:cNvPr id="3" name="Picture 4" descr="Search Engine Optimization SEO Logo">
            <a:extLst>
              <a:ext uri="{FF2B5EF4-FFF2-40B4-BE49-F238E27FC236}">
                <a16:creationId xmlns:a16="http://schemas.microsoft.com/office/drawing/2014/main" id="{9EF34E1A-CCD8-57C8-103E-7326AF28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754" y="1475054"/>
            <a:ext cx="1191789" cy="9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0FF660-5AD1-03D4-E054-6D563FEC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37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05568" y="1390832"/>
            <a:ext cx="7914401" cy="4076338"/>
          </a:xfrm>
          <a:custGeom>
            <a:avLst/>
            <a:gdLst>
              <a:gd name="connsiteX0" fmla="*/ 0 w 7914401"/>
              <a:gd name="connsiteY0" fmla="*/ 0 h 4076338"/>
              <a:gd name="connsiteX1" fmla="*/ 580389 w 7914401"/>
              <a:gd name="connsiteY1" fmla="*/ 0 h 4076338"/>
              <a:gd name="connsiteX2" fmla="*/ 1002491 w 7914401"/>
              <a:gd name="connsiteY2" fmla="*/ 0 h 4076338"/>
              <a:gd name="connsiteX3" fmla="*/ 1820312 w 7914401"/>
              <a:gd name="connsiteY3" fmla="*/ 0 h 4076338"/>
              <a:gd name="connsiteX4" fmla="*/ 2400702 w 7914401"/>
              <a:gd name="connsiteY4" fmla="*/ 0 h 4076338"/>
              <a:gd name="connsiteX5" fmla="*/ 2981091 w 7914401"/>
              <a:gd name="connsiteY5" fmla="*/ 0 h 4076338"/>
              <a:gd name="connsiteX6" fmla="*/ 3798912 w 7914401"/>
              <a:gd name="connsiteY6" fmla="*/ 0 h 4076338"/>
              <a:gd name="connsiteX7" fmla="*/ 4300158 w 7914401"/>
              <a:gd name="connsiteY7" fmla="*/ 0 h 4076338"/>
              <a:gd name="connsiteX8" fmla="*/ 5117979 w 7914401"/>
              <a:gd name="connsiteY8" fmla="*/ 0 h 4076338"/>
              <a:gd name="connsiteX9" fmla="*/ 5935801 w 7914401"/>
              <a:gd name="connsiteY9" fmla="*/ 0 h 4076338"/>
              <a:gd name="connsiteX10" fmla="*/ 6595334 w 7914401"/>
              <a:gd name="connsiteY10" fmla="*/ 0 h 4076338"/>
              <a:gd name="connsiteX11" fmla="*/ 7914401 w 7914401"/>
              <a:gd name="connsiteY11" fmla="*/ 0 h 4076338"/>
              <a:gd name="connsiteX12" fmla="*/ 7914401 w 7914401"/>
              <a:gd name="connsiteY12" fmla="*/ 638626 h 4076338"/>
              <a:gd name="connsiteX13" fmla="*/ 7914401 w 7914401"/>
              <a:gd name="connsiteY13" fmla="*/ 1195726 h 4076338"/>
              <a:gd name="connsiteX14" fmla="*/ 7914401 w 7914401"/>
              <a:gd name="connsiteY14" fmla="*/ 1875115 h 4076338"/>
              <a:gd name="connsiteX15" fmla="*/ 7914401 w 7914401"/>
              <a:gd name="connsiteY15" fmla="*/ 2554505 h 4076338"/>
              <a:gd name="connsiteX16" fmla="*/ 7914401 w 7914401"/>
              <a:gd name="connsiteY16" fmla="*/ 3233895 h 4076338"/>
              <a:gd name="connsiteX17" fmla="*/ 7914401 w 7914401"/>
              <a:gd name="connsiteY17" fmla="*/ 4076338 h 4076338"/>
              <a:gd name="connsiteX18" fmla="*/ 7175724 w 7914401"/>
              <a:gd name="connsiteY18" fmla="*/ 4076338 h 4076338"/>
              <a:gd name="connsiteX19" fmla="*/ 6753622 w 7914401"/>
              <a:gd name="connsiteY19" fmla="*/ 4076338 h 4076338"/>
              <a:gd name="connsiteX20" fmla="*/ 6252377 w 7914401"/>
              <a:gd name="connsiteY20" fmla="*/ 4076338 h 4076338"/>
              <a:gd name="connsiteX21" fmla="*/ 5434555 w 7914401"/>
              <a:gd name="connsiteY21" fmla="*/ 4076338 h 4076338"/>
              <a:gd name="connsiteX22" fmla="*/ 4775022 w 7914401"/>
              <a:gd name="connsiteY22" fmla="*/ 4076338 h 4076338"/>
              <a:gd name="connsiteX23" fmla="*/ 4273777 w 7914401"/>
              <a:gd name="connsiteY23" fmla="*/ 4076338 h 4076338"/>
              <a:gd name="connsiteX24" fmla="*/ 3614243 w 7914401"/>
              <a:gd name="connsiteY24" fmla="*/ 4076338 h 4076338"/>
              <a:gd name="connsiteX25" fmla="*/ 3192142 w 7914401"/>
              <a:gd name="connsiteY25" fmla="*/ 4076338 h 4076338"/>
              <a:gd name="connsiteX26" fmla="*/ 2770040 w 7914401"/>
              <a:gd name="connsiteY26" fmla="*/ 4076338 h 4076338"/>
              <a:gd name="connsiteX27" fmla="*/ 2110507 w 7914401"/>
              <a:gd name="connsiteY27" fmla="*/ 4076338 h 4076338"/>
              <a:gd name="connsiteX28" fmla="*/ 1609262 w 7914401"/>
              <a:gd name="connsiteY28" fmla="*/ 4076338 h 4076338"/>
              <a:gd name="connsiteX29" fmla="*/ 870584 w 7914401"/>
              <a:gd name="connsiteY29" fmla="*/ 4076338 h 4076338"/>
              <a:gd name="connsiteX30" fmla="*/ 0 w 7914401"/>
              <a:gd name="connsiteY30" fmla="*/ 4076338 h 4076338"/>
              <a:gd name="connsiteX31" fmla="*/ 0 w 7914401"/>
              <a:gd name="connsiteY31" fmla="*/ 3356185 h 4076338"/>
              <a:gd name="connsiteX32" fmla="*/ 0 w 7914401"/>
              <a:gd name="connsiteY32" fmla="*/ 2636032 h 4076338"/>
              <a:gd name="connsiteX33" fmla="*/ 0 w 7914401"/>
              <a:gd name="connsiteY33" fmla="*/ 2038169 h 4076338"/>
              <a:gd name="connsiteX34" fmla="*/ 0 w 7914401"/>
              <a:gd name="connsiteY34" fmla="*/ 1318016 h 4076338"/>
              <a:gd name="connsiteX35" fmla="*/ 0 w 7914401"/>
              <a:gd name="connsiteY35" fmla="*/ 0 h 407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01" h="4076338" extrusionOk="0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0574-034B-5477-1C94-C200849C030E}"/>
              </a:ext>
            </a:extLst>
          </p:cNvPr>
          <p:cNvSpPr>
            <a:spLocks/>
          </p:cNvSpPr>
          <p:nvPr/>
        </p:nvSpPr>
        <p:spPr>
          <a:xfrm>
            <a:off x="8438097" y="5034712"/>
            <a:ext cx="1602908" cy="213350"/>
          </a:xfrm>
          <a:prstGeom prst="rect">
            <a:avLst/>
          </a:prstGeom>
        </p:spPr>
        <p:txBody>
          <a:bodyPr/>
          <a:lstStyle/>
          <a:p>
            <a:pPr algn="r" defTabSz="528066">
              <a:spcAft>
                <a:spcPts val="450"/>
              </a:spcAft>
            </a:pPr>
            <a:fld id="{00000000-1234-1234-1234-123412341234}" type="slidenum">
              <a:rPr lang="en-SG" sz="1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528066">
                <a:spcAft>
                  <a:spcPts val="450"/>
                </a:spcAft>
              </a:pPr>
              <a:t>27</a:t>
            </a:fld>
            <a:endParaRPr lang="en-SG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BBB4886-629E-6010-618B-9AA0D72D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974" y="1510806"/>
            <a:ext cx="9624873" cy="4709019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6" descr="A black and red text on a white background&#10;&#10;Description automatically generated">
            <a:extLst>
              <a:ext uri="{FF2B5EF4-FFF2-40B4-BE49-F238E27FC236}">
                <a16:creationId xmlns:a16="http://schemas.microsoft.com/office/drawing/2014/main" id="{46267913-B4DA-D45A-8810-C413ECC6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39" y="592397"/>
            <a:ext cx="2864679" cy="587049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0DA527D9-3BBE-9CCC-28FC-66FA95910447}"/>
              </a:ext>
            </a:extLst>
          </p:cNvPr>
          <p:cNvSpPr/>
          <p:nvPr/>
        </p:nvSpPr>
        <p:spPr>
          <a:xfrm flipH="1">
            <a:off x="6442463" y="4157162"/>
            <a:ext cx="438441" cy="338720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SG" b="1">
              <a:ln/>
              <a:solidFill>
                <a:schemeClr val="accent4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A5012B-DD5A-1222-57D7-E11B44F96258}"/>
              </a:ext>
            </a:extLst>
          </p:cNvPr>
          <p:cNvSpPr/>
          <p:nvPr/>
        </p:nvSpPr>
        <p:spPr>
          <a:xfrm>
            <a:off x="5277021" y="4367203"/>
            <a:ext cx="1441197" cy="953354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8066">
              <a:spcAft>
                <a:spcPts val="450"/>
              </a:spcAft>
            </a:pPr>
            <a:r>
              <a:rPr lang="en-SG" sz="104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0</a:t>
            </a:r>
            <a:endParaRPr lang="en-SG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46AFF2A-C675-829C-D313-A89895DFEE0F}"/>
              </a:ext>
            </a:extLst>
          </p:cNvPr>
          <p:cNvSpPr/>
          <p:nvPr/>
        </p:nvSpPr>
        <p:spPr>
          <a:xfrm>
            <a:off x="9186431" y="3698043"/>
            <a:ext cx="438441" cy="473663"/>
          </a:xfrm>
          <a:prstGeom prst="downArrow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3FE7D-D6C5-C148-F299-F4D845A76E52}"/>
              </a:ext>
            </a:extLst>
          </p:cNvPr>
          <p:cNvSpPr/>
          <p:nvPr/>
        </p:nvSpPr>
        <p:spPr>
          <a:xfrm>
            <a:off x="8838207" y="4336218"/>
            <a:ext cx="1312922" cy="943705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2B10B-B907-F8B1-B8F0-02FB9CA16C69}"/>
              </a:ext>
            </a:extLst>
          </p:cNvPr>
          <p:cNvSpPr txBox="1"/>
          <p:nvPr/>
        </p:nvSpPr>
        <p:spPr>
          <a:xfrm>
            <a:off x="5431304" y="772547"/>
            <a:ext cx="3007065" cy="366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http://thaitogo.sg/12/Order</a:t>
            </a:r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6C3D4-0F74-5D05-A667-74AB723C1BB3}"/>
              </a:ext>
            </a:extLst>
          </p:cNvPr>
          <p:cNvSpPr txBox="1"/>
          <p:nvPr/>
        </p:nvSpPr>
        <p:spPr>
          <a:xfrm>
            <a:off x="8785344" y="838674"/>
            <a:ext cx="2597370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b="1" u="sng" strike="noStrike" cap="none" dirty="0">
                <a:solidFill>
                  <a:schemeClr val="hlink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5"/>
              </a:rPr>
              <a:t>https://www.semrush.com/</a:t>
            </a:r>
            <a:endParaRPr lang="en-US" sz="1200" b="1" u="none" strike="noStrike" cap="none" dirty="0">
              <a:solidFill>
                <a:srgbClr val="191919"/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957BD5-BBFD-D746-0A01-8422417BB4A8}"/>
              </a:ext>
            </a:extLst>
          </p:cNvPr>
          <p:cNvSpPr/>
          <p:nvPr/>
        </p:nvSpPr>
        <p:spPr>
          <a:xfrm>
            <a:off x="3584344" y="4379124"/>
            <a:ext cx="1232308" cy="900799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8066">
              <a:spcAft>
                <a:spcPts val="450"/>
              </a:spcAft>
            </a:pPr>
            <a:r>
              <a:rPr lang="en-SG" sz="104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0</a:t>
            </a:r>
            <a:endParaRPr lang="en-SG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488D48-E774-44F1-9EAE-D34A2583FF54}"/>
              </a:ext>
            </a:extLst>
          </p:cNvPr>
          <p:cNvSpPr/>
          <p:nvPr/>
        </p:nvSpPr>
        <p:spPr>
          <a:xfrm>
            <a:off x="3056795" y="4656107"/>
            <a:ext cx="405622" cy="424121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BC83759A-DF48-8E0D-B98B-F9A50D5FB3AC}"/>
              </a:ext>
            </a:extLst>
          </p:cNvPr>
          <p:cNvSpPr/>
          <p:nvPr/>
        </p:nvSpPr>
        <p:spPr>
          <a:xfrm>
            <a:off x="10473026" y="3798068"/>
            <a:ext cx="523194" cy="608200"/>
          </a:xfrm>
          <a:prstGeom prst="irregularSeal1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0181E4-DA4B-E6FC-9EED-9C6EAA61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74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D925BFD-BA18-07A9-80DD-178529A82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52" y="1556075"/>
            <a:ext cx="9542402" cy="4696838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2F0EFCE9-99EA-AED0-F837-CCD5785322E0}"/>
              </a:ext>
            </a:extLst>
          </p:cNvPr>
          <p:cNvSpPr/>
          <p:nvPr/>
        </p:nvSpPr>
        <p:spPr>
          <a:xfrm>
            <a:off x="5131636" y="3800152"/>
            <a:ext cx="352774" cy="287446"/>
          </a:xfrm>
          <a:prstGeom prst="downArrow">
            <a:avLst/>
          </a:prstGeom>
          <a:solidFill>
            <a:srgbClr val="A6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SG" b="1">
              <a:ln/>
              <a:solidFill>
                <a:schemeClr val="accent4"/>
              </a:solidFill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0566520-9244-7BDA-F8C7-85D7D1D250BA}"/>
              </a:ext>
            </a:extLst>
          </p:cNvPr>
          <p:cNvSpPr/>
          <p:nvPr/>
        </p:nvSpPr>
        <p:spPr>
          <a:xfrm>
            <a:off x="9411730" y="3195065"/>
            <a:ext cx="469249" cy="501650"/>
          </a:xfrm>
          <a:prstGeom prst="downArrow">
            <a:avLst>
              <a:gd name="adj1" fmla="val 50000"/>
              <a:gd name="adj2" fmla="val 44183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04D925-A09A-5BAE-925A-BE05360EF159}"/>
              </a:ext>
            </a:extLst>
          </p:cNvPr>
          <p:cNvSpPr/>
          <p:nvPr/>
        </p:nvSpPr>
        <p:spPr>
          <a:xfrm>
            <a:off x="9238594" y="3800152"/>
            <a:ext cx="919772" cy="679416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An orange elephant with red text&#10;&#10;Description automatically generated">
            <a:extLst>
              <a:ext uri="{FF2B5EF4-FFF2-40B4-BE49-F238E27FC236}">
                <a16:creationId xmlns:a16="http://schemas.microsoft.com/office/drawing/2014/main" id="{C8A75B86-9F36-2785-6BC4-906A229CC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43" y="540584"/>
            <a:ext cx="1490166" cy="9058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A6AB3B-91F0-ABAC-8FEF-5EB227C01A22}"/>
              </a:ext>
            </a:extLst>
          </p:cNvPr>
          <p:cNvSpPr/>
          <p:nvPr/>
        </p:nvSpPr>
        <p:spPr>
          <a:xfrm>
            <a:off x="5455207" y="3583252"/>
            <a:ext cx="1476535" cy="988338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7B5ED-8DC4-D079-273A-95C8B0023523}"/>
              </a:ext>
            </a:extLst>
          </p:cNvPr>
          <p:cNvSpPr txBox="1"/>
          <p:nvPr/>
        </p:nvSpPr>
        <p:spPr>
          <a:xfrm>
            <a:off x="3857320" y="936399"/>
            <a:ext cx="3425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https://www.thaiexpress.com.sg/</a:t>
            </a:r>
            <a:endParaRPr lang="en-S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C01DF7D-C5C6-4866-7B54-A67A2B513E03}"/>
              </a:ext>
            </a:extLst>
          </p:cNvPr>
          <p:cNvSpPr/>
          <p:nvPr/>
        </p:nvSpPr>
        <p:spPr>
          <a:xfrm flipV="1">
            <a:off x="7446106" y="1000518"/>
            <a:ext cx="388281" cy="254384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94999-65F4-14AD-1CBD-1DF35C255309}"/>
              </a:ext>
            </a:extLst>
          </p:cNvPr>
          <p:cNvSpPr txBox="1"/>
          <p:nvPr/>
        </p:nvSpPr>
        <p:spPr>
          <a:xfrm>
            <a:off x="8651773" y="1130919"/>
            <a:ext cx="2702027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0" u="sng" strike="noStrike" cap="none" dirty="0">
                <a:solidFill>
                  <a:schemeClr val="hlink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5"/>
              </a:rPr>
              <a:t>https://www.semrush.com/</a:t>
            </a:r>
            <a:endParaRPr lang="en-US" sz="1400" b="0" u="none" strike="noStrike" cap="none" dirty="0">
              <a:solidFill>
                <a:srgbClr val="191919"/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6C1908-8888-B0BC-EE2F-F6FDC9E209AC}"/>
              </a:ext>
            </a:extLst>
          </p:cNvPr>
          <p:cNvSpPr/>
          <p:nvPr/>
        </p:nvSpPr>
        <p:spPr>
          <a:xfrm>
            <a:off x="3748245" y="3725793"/>
            <a:ext cx="1232308" cy="839271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8066">
              <a:spcAft>
                <a:spcPts val="450"/>
              </a:spcAft>
            </a:pPr>
            <a:endParaRPr lang="en-SG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C11A287-B5FE-4508-47FF-28133045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28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F546FA-FECB-752A-A0E1-78BD02A772EC}"/>
              </a:ext>
            </a:extLst>
          </p:cNvPr>
          <p:cNvSpPr/>
          <p:nvPr/>
        </p:nvSpPr>
        <p:spPr>
          <a:xfrm>
            <a:off x="3718976" y="803504"/>
            <a:ext cx="824459" cy="683109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FDC9E97-87DB-0469-9D49-1434DFE176A3}"/>
              </a:ext>
            </a:extLst>
          </p:cNvPr>
          <p:cNvSpPr/>
          <p:nvPr/>
        </p:nvSpPr>
        <p:spPr>
          <a:xfrm>
            <a:off x="3213733" y="3930371"/>
            <a:ext cx="434527" cy="418978"/>
          </a:xfrm>
          <a:prstGeom prst="rightArrow">
            <a:avLst>
              <a:gd name="adj1" fmla="val 50000"/>
              <a:gd name="adj2" fmla="val 34077"/>
            </a:avLst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5424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D112F15-06F2-1BC0-824D-6B5A9E59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08" y="1390436"/>
            <a:ext cx="9598184" cy="467211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459E84D-9F0E-F33B-15B5-FAA49DAF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95" y="252061"/>
            <a:ext cx="3590073" cy="104029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5718931-6930-C3F5-8704-2F284CF5973B}"/>
              </a:ext>
            </a:extLst>
          </p:cNvPr>
          <p:cNvSpPr/>
          <p:nvPr/>
        </p:nvSpPr>
        <p:spPr>
          <a:xfrm>
            <a:off x="4742890" y="4390728"/>
            <a:ext cx="1847096" cy="716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A5D883C-A112-0554-4152-F8098B490384}"/>
              </a:ext>
            </a:extLst>
          </p:cNvPr>
          <p:cNvSpPr/>
          <p:nvPr/>
        </p:nvSpPr>
        <p:spPr>
          <a:xfrm>
            <a:off x="5966156" y="4097443"/>
            <a:ext cx="359941" cy="293285"/>
          </a:xfrm>
          <a:prstGeom prst="downArrow">
            <a:avLst/>
          </a:prstGeom>
          <a:solidFill>
            <a:srgbClr val="A6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SG" b="1">
              <a:ln/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50092D-DD7B-CD4A-7574-4475380E8F14}"/>
              </a:ext>
            </a:extLst>
          </p:cNvPr>
          <p:cNvSpPr/>
          <p:nvPr/>
        </p:nvSpPr>
        <p:spPr>
          <a:xfrm>
            <a:off x="8589810" y="4370295"/>
            <a:ext cx="866523" cy="71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%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8719FC0-2153-9AC0-4519-C9CF698409F2}"/>
              </a:ext>
            </a:extLst>
          </p:cNvPr>
          <p:cNvSpPr/>
          <p:nvPr/>
        </p:nvSpPr>
        <p:spPr>
          <a:xfrm>
            <a:off x="8843100" y="3801979"/>
            <a:ext cx="359941" cy="47928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AC1267-0B34-2249-0FDA-E90266679CB9}"/>
              </a:ext>
            </a:extLst>
          </p:cNvPr>
          <p:cNvSpPr txBox="1"/>
          <p:nvPr/>
        </p:nvSpPr>
        <p:spPr>
          <a:xfrm>
            <a:off x="5058704" y="728383"/>
            <a:ext cx="4041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b="1" dirty="0"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https://sanookkitchen.org/about/</a:t>
            </a:r>
            <a:endParaRPr lang="en-SG" sz="2000" b="1" dirty="0">
              <a:highlight>
                <a:srgbClr val="FFFF00"/>
              </a:highlight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4E2EB34-264A-9177-ECF8-8B99FB6BCE5E}"/>
              </a:ext>
            </a:extLst>
          </p:cNvPr>
          <p:cNvSpPr/>
          <p:nvPr/>
        </p:nvSpPr>
        <p:spPr>
          <a:xfrm flipV="1">
            <a:off x="7079233" y="1053239"/>
            <a:ext cx="508601" cy="337197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728C2-686E-299F-D2C0-334C0CAFC5D2}"/>
              </a:ext>
            </a:extLst>
          </p:cNvPr>
          <p:cNvSpPr txBox="1"/>
          <p:nvPr/>
        </p:nvSpPr>
        <p:spPr>
          <a:xfrm>
            <a:off x="8904855" y="793495"/>
            <a:ext cx="2912677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b="0" u="sng" strike="noStrike" cap="none" dirty="0">
                <a:solidFill>
                  <a:schemeClr val="hlink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5"/>
              </a:rPr>
              <a:t>https://www.semrush.com/</a:t>
            </a:r>
            <a:endParaRPr lang="en-US" sz="1200" b="0" u="none" strike="noStrike" cap="none" dirty="0">
              <a:solidFill>
                <a:srgbClr val="191919"/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493D9A-138D-A5E4-2D3D-664DC0B25CA1}"/>
              </a:ext>
            </a:extLst>
          </p:cNvPr>
          <p:cNvSpPr/>
          <p:nvPr/>
        </p:nvSpPr>
        <p:spPr>
          <a:xfrm>
            <a:off x="3230698" y="4311347"/>
            <a:ext cx="1215711" cy="716325"/>
          </a:xfrm>
          <a:prstGeom prst="ellipse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8066">
              <a:spcAft>
                <a:spcPts val="450"/>
              </a:spcAft>
            </a:pPr>
            <a:r>
              <a:rPr lang="en-SG" sz="104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0</a:t>
            </a:r>
            <a:endParaRPr lang="en-S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5FD7-A09C-E251-1EF6-757C3036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29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B9AE4E-E519-134C-DDA5-445CC0DB1723}"/>
              </a:ext>
            </a:extLst>
          </p:cNvPr>
          <p:cNvSpPr/>
          <p:nvPr/>
        </p:nvSpPr>
        <p:spPr>
          <a:xfrm>
            <a:off x="4980292" y="643004"/>
            <a:ext cx="1027566" cy="635242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7F865F-CF0B-D4D1-F0CB-CB29727D8B59}"/>
              </a:ext>
            </a:extLst>
          </p:cNvPr>
          <p:cNvSpPr/>
          <p:nvPr/>
        </p:nvSpPr>
        <p:spPr>
          <a:xfrm>
            <a:off x="2676836" y="4457448"/>
            <a:ext cx="405622" cy="424121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183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024759" y="835572"/>
            <a:ext cx="7757025" cy="517109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A1ABD-F7ED-3303-AF6A-275CF4E0259C}"/>
              </a:ext>
            </a:extLst>
          </p:cNvPr>
          <p:cNvSpPr/>
          <p:nvPr/>
        </p:nvSpPr>
        <p:spPr>
          <a:xfrm>
            <a:off x="3608381" y="1136559"/>
            <a:ext cx="4616021" cy="1495681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32;g273f00a8ea7_0_19">
            <a:extLst>
              <a:ext uri="{FF2B5EF4-FFF2-40B4-BE49-F238E27FC236}">
                <a16:creationId xmlns:a16="http://schemas.microsoft.com/office/drawing/2014/main" id="{5C896CDC-6C8E-1FA5-591D-8DF81845EFEC}"/>
              </a:ext>
            </a:extLst>
          </p:cNvPr>
          <p:cNvSpPr txBox="1"/>
          <p:nvPr/>
        </p:nvSpPr>
        <p:spPr>
          <a:xfrm>
            <a:off x="4049901" y="1365332"/>
            <a:ext cx="4018663" cy="114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292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Core Services </a:t>
            </a: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292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&amp; Biz Persona</a:t>
            </a:r>
            <a:endParaRPr lang="en-SG" sz="4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spoon and fork on a napkin&#10;&#10;Description automatically generated">
            <a:extLst>
              <a:ext uri="{FF2B5EF4-FFF2-40B4-BE49-F238E27FC236}">
                <a16:creationId xmlns:a16="http://schemas.microsoft.com/office/drawing/2014/main" id="{2DCA0316-4E44-7E5A-FA77-889ECBCC7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519072" y="1552578"/>
            <a:ext cx="1365505" cy="995416"/>
          </a:xfrm>
          <a:prstGeom prst="rect">
            <a:avLst/>
          </a:prstGeom>
        </p:spPr>
      </p:pic>
      <p:sp>
        <p:nvSpPr>
          <p:cNvPr id="137" name="Google Shape;137;g273f00a8ea7_0_19"/>
          <p:cNvSpPr txBox="1"/>
          <p:nvPr/>
        </p:nvSpPr>
        <p:spPr>
          <a:xfrm>
            <a:off x="1967695" y="2746859"/>
            <a:ext cx="6608744" cy="3086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3756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•"/>
            </a:pPr>
            <a:r>
              <a:rPr lang="en-US" sz="2000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#</a:t>
            </a:r>
            <a:r>
              <a:rPr lang="en-US" sz="2000" b="1" dirty="0">
                <a:solidFill>
                  <a:srgbClr val="FFFF00"/>
                </a:solidFill>
                <a:latin typeface="Montserrat Medium"/>
                <a:sym typeface="Montserrat Medium"/>
              </a:rPr>
              <a:t>1  </a:t>
            </a:r>
            <a:r>
              <a:rPr lang="en-US" sz="2000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Online  Orders and Delivery</a:t>
            </a:r>
          </a:p>
          <a:p>
            <a:pPr marL="667512" lvl="1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lang="en-US" sz="2000" b="1" dirty="0">
                <a:solidFill>
                  <a:schemeClr val="bg1"/>
                </a:solidFill>
                <a:latin typeface="Montserrat Medium"/>
                <a:sym typeface="Montserrat Medium"/>
              </a:rPr>
              <a:t>N</a:t>
            </a:r>
            <a:r>
              <a:rPr lang="en-US" sz="2000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earby and Island Wide  </a:t>
            </a:r>
          </a:p>
          <a:p>
            <a:pPr marL="667512" defTabSz="66751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400"/>
            </a:pPr>
            <a:endParaRPr lang="en-US" sz="2000" kern="1200" dirty="0">
              <a:solidFill>
                <a:schemeClr val="bg1">
                  <a:lumMod val="95000"/>
                </a:schemeClr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333756" indent="-278130" defTabSz="66751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000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#2.</a:t>
            </a:r>
            <a:r>
              <a:rPr lang="en-US" sz="2000" b="1" dirty="0">
                <a:solidFill>
                  <a:srgbClr val="FFFF00"/>
                </a:solidFill>
                <a:latin typeface="Montserrat Medium"/>
                <a:sym typeface="Montserrat Medium"/>
              </a:rPr>
              <a:t> </a:t>
            </a:r>
            <a:r>
              <a:rPr lang="en-US" sz="2000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In-Restaurant Dining</a:t>
            </a:r>
          </a:p>
          <a:p>
            <a:pPr marL="667512" lvl="1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lang="en-US" sz="2000" b="1" dirty="0">
                <a:solidFill>
                  <a:schemeClr val="bg1"/>
                </a:solidFill>
                <a:latin typeface="Montserrat Medium"/>
                <a:sym typeface="Montserrat Medium"/>
              </a:rPr>
              <a:t>N</a:t>
            </a:r>
            <a:r>
              <a:rPr lang="en-US" sz="2000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earby residents and office workers</a:t>
            </a:r>
          </a:p>
          <a:p>
            <a:pPr marL="333756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•"/>
            </a:pPr>
            <a:endParaRPr lang="en-US" sz="2000" kern="1200" dirty="0">
              <a:solidFill>
                <a:schemeClr val="bg1">
                  <a:lumMod val="95000"/>
                </a:schemeClr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333756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•"/>
            </a:pPr>
            <a:r>
              <a:rPr lang="en-US" sz="2000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#3 In-Restaurant - 40 seaters Catering</a:t>
            </a:r>
          </a:p>
          <a:p>
            <a:pPr marL="667512" lvl="1" indent="-278130" defTabSz="667512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lang="en-US" sz="2000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Special for customers looking to host events or </a:t>
            </a:r>
            <a:r>
              <a:rPr lang="en-US" sz="2000" b="1" dirty="0">
                <a:solidFill>
                  <a:schemeClr val="bg1"/>
                </a:solidFill>
                <a:latin typeface="Montserrat Medium"/>
                <a:sym typeface="Montserrat Medium"/>
              </a:rPr>
              <a:t>small </a:t>
            </a:r>
            <a:r>
              <a:rPr lang="en-US" sz="2000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parties for at least 20 persons.</a:t>
            </a:r>
          </a:p>
          <a:p>
            <a:pPr marL="667512" defTabSz="66751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400"/>
            </a:pPr>
            <a:endParaRPr lang="en-US" sz="2000" kern="1200" dirty="0">
              <a:solidFill>
                <a:schemeClr val="bg1">
                  <a:lumMod val="95000"/>
                </a:schemeClr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bg1">
                  <a:lumMod val="9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30" name="Picture 6" descr="No photo description available.">
            <a:extLst>
              <a:ext uri="{FF2B5EF4-FFF2-40B4-BE49-F238E27FC236}">
                <a16:creationId xmlns:a16="http://schemas.microsoft.com/office/drawing/2014/main" id="{472BE8E4-CAAA-9A1D-8B20-3474510FB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37" y="3787810"/>
            <a:ext cx="1886452" cy="209230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tree Kibbles: Thai The Dine-In [Thai To Go Restaurant Outfit ...">
            <a:extLst>
              <a:ext uri="{FF2B5EF4-FFF2-40B4-BE49-F238E27FC236}">
                <a16:creationId xmlns:a16="http://schemas.microsoft.com/office/drawing/2014/main" id="{9D74DBDB-7AD2-39BC-E4AF-88CB0F73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637" y="1577397"/>
            <a:ext cx="1886452" cy="210968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B8342-86C6-EB04-E3F0-F9035025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39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05568" y="1390832"/>
            <a:ext cx="7914401" cy="4076338"/>
          </a:xfrm>
          <a:custGeom>
            <a:avLst/>
            <a:gdLst>
              <a:gd name="connsiteX0" fmla="*/ 0 w 7914401"/>
              <a:gd name="connsiteY0" fmla="*/ 0 h 4076338"/>
              <a:gd name="connsiteX1" fmla="*/ 580389 w 7914401"/>
              <a:gd name="connsiteY1" fmla="*/ 0 h 4076338"/>
              <a:gd name="connsiteX2" fmla="*/ 1002491 w 7914401"/>
              <a:gd name="connsiteY2" fmla="*/ 0 h 4076338"/>
              <a:gd name="connsiteX3" fmla="*/ 1820312 w 7914401"/>
              <a:gd name="connsiteY3" fmla="*/ 0 h 4076338"/>
              <a:gd name="connsiteX4" fmla="*/ 2400702 w 7914401"/>
              <a:gd name="connsiteY4" fmla="*/ 0 h 4076338"/>
              <a:gd name="connsiteX5" fmla="*/ 2981091 w 7914401"/>
              <a:gd name="connsiteY5" fmla="*/ 0 h 4076338"/>
              <a:gd name="connsiteX6" fmla="*/ 3798912 w 7914401"/>
              <a:gd name="connsiteY6" fmla="*/ 0 h 4076338"/>
              <a:gd name="connsiteX7" fmla="*/ 4300158 w 7914401"/>
              <a:gd name="connsiteY7" fmla="*/ 0 h 4076338"/>
              <a:gd name="connsiteX8" fmla="*/ 5117979 w 7914401"/>
              <a:gd name="connsiteY8" fmla="*/ 0 h 4076338"/>
              <a:gd name="connsiteX9" fmla="*/ 5935801 w 7914401"/>
              <a:gd name="connsiteY9" fmla="*/ 0 h 4076338"/>
              <a:gd name="connsiteX10" fmla="*/ 6595334 w 7914401"/>
              <a:gd name="connsiteY10" fmla="*/ 0 h 4076338"/>
              <a:gd name="connsiteX11" fmla="*/ 7914401 w 7914401"/>
              <a:gd name="connsiteY11" fmla="*/ 0 h 4076338"/>
              <a:gd name="connsiteX12" fmla="*/ 7914401 w 7914401"/>
              <a:gd name="connsiteY12" fmla="*/ 638626 h 4076338"/>
              <a:gd name="connsiteX13" fmla="*/ 7914401 w 7914401"/>
              <a:gd name="connsiteY13" fmla="*/ 1195726 h 4076338"/>
              <a:gd name="connsiteX14" fmla="*/ 7914401 w 7914401"/>
              <a:gd name="connsiteY14" fmla="*/ 1875115 h 4076338"/>
              <a:gd name="connsiteX15" fmla="*/ 7914401 w 7914401"/>
              <a:gd name="connsiteY15" fmla="*/ 2554505 h 4076338"/>
              <a:gd name="connsiteX16" fmla="*/ 7914401 w 7914401"/>
              <a:gd name="connsiteY16" fmla="*/ 3233895 h 4076338"/>
              <a:gd name="connsiteX17" fmla="*/ 7914401 w 7914401"/>
              <a:gd name="connsiteY17" fmla="*/ 4076338 h 4076338"/>
              <a:gd name="connsiteX18" fmla="*/ 7175724 w 7914401"/>
              <a:gd name="connsiteY18" fmla="*/ 4076338 h 4076338"/>
              <a:gd name="connsiteX19" fmla="*/ 6753622 w 7914401"/>
              <a:gd name="connsiteY19" fmla="*/ 4076338 h 4076338"/>
              <a:gd name="connsiteX20" fmla="*/ 6252377 w 7914401"/>
              <a:gd name="connsiteY20" fmla="*/ 4076338 h 4076338"/>
              <a:gd name="connsiteX21" fmla="*/ 5434555 w 7914401"/>
              <a:gd name="connsiteY21" fmla="*/ 4076338 h 4076338"/>
              <a:gd name="connsiteX22" fmla="*/ 4775022 w 7914401"/>
              <a:gd name="connsiteY22" fmla="*/ 4076338 h 4076338"/>
              <a:gd name="connsiteX23" fmla="*/ 4273777 w 7914401"/>
              <a:gd name="connsiteY23" fmla="*/ 4076338 h 4076338"/>
              <a:gd name="connsiteX24" fmla="*/ 3614243 w 7914401"/>
              <a:gd name="connsiteY24" fmla="*/ 4076338 h 4076338"/>
              <a:gd name="connsiteX25" fmla="*/ 3192142 w 7914401"/>
              <a:gd name="connsiteY25" fmla="*/ 4076338 h 4076338"/>
              <a:gd name="connsiteX26" fmla="*/ 2770040 w 7914401"/>
              <a:gd name="connsiteY26" fmla="*/ 4076338 h 4076338"/>
              <a:gd name="connsiteX27" fmla="*/ 2110507 w 7914401"/>
              <a:gd name="connsiteY27" fmla="*/ 4076338 h 4076338"/>
              <a:gd name="connsiteX28" fmla="*/ 1609262 w 7914401"/>
              <a:gd name="connsiteY28" fmla="*/ 4076338 h 4076338"/>
              <a:gd name="connsiteX29" fmla="*/ 870584 w 7914401"/>
              <a:gd name="connsiteY29" fmla="*/ 4076338 h 4076338"/>
              <a:gd name="connsiteX30" fmla="*/ 0 w 7914401"/>
              <a:gd name="connsiteY30" fmla="*/ 4076338 h 4076338"/>
              <a:gd name="connsiteX31" fmla="*/ 0 w 7914401"/>
              <a:gd name="connsiteY31" fmla="*/ 3356185 h 4076338"/>
              <a:gd name="connsiteX32" fmla="*/ 0 w 7914401"/>
              <a:gd name="connsiteY32" fmla="*/ 2636032 h 4076338"/>
              <a:gd name="connsiteX33" fmla="*/ 0 w 7914401"/>
              <a:gd name="connsiteY33" fmla="*/ 2038169 h 4076338"/>
              <a:gd name="connsiteX34" fmla="*/ 0 w 7914401"/>
              <a:gd name="connsiteY34" fmla="*/ 1318016 h 4076338"/>
              <a:gd name="connsiteX35" fmla="*/ 0 w 7914401"/>
              <a:gd name="connsiteY35" fmla="*/ 0 h 407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01" h="4076338" extrusionOk="0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0574-034B-5477-1C94-C200849C030E}"/>
              </a:ext>
            </a:extLst>
          </p:cNvPr>
          <p:cNvSpPr>
            <a:spLocks/>
          </p:cNvSpPr>
          <p:nvPr/>
        </p:nvSpPr>
        <p:spPr>
          <a:xfrm>
            <a:off x="8438097" y="5034712"/>
            <a:ext cx="1602908" cy="213350"/>
          </a:xfrm>
          <a:prstGeom prst="rect">
            <a:avLst/>
          </a:prstGeom>
        </p:spPr>
        <p:txBody>
          <a:bodyPr/>
          <a:lstStyle/>
          <a:p>
            <a:pPr algn="r" defTabSz="528066">
              <a:spcAft>
                <a:spcPts val="450"/>
              </a:spcAft>
            </a:pPr>
            <a:fld id="{00000000-1234-1234-1234-123412341234}" type="slidenum">
              <a:rPr lang="en-SG" sz="1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528066">
                <a:spcAft>
                  <a:spcPts val="450"/>
                </a:spcAft>
              </a:pPr>
              <a:t>30</a:t>
            </a:fld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EB4F1-CBE2-59C9-F099-5E3299140EA0}"/>
              </a:ext>
            </a:extLst>
          </p:cNvPr>
          <p:cNvSpPr txBox="1"/>
          <p:nvPr/>
        </p:nvSpPr>
        <p:spPr>
          <a:xfrm>
            <a:off x="643467" y="1266181"/>
            <a:ext cx="5314882" cy="4278094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US" sz="2000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1. </a:t>
            </a:r>
            <a:r>
              <a:rPr lang="en-US" sz="2000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SEO and Visibility</a:t>
            </a:r>
          </a:p>
          <a:p>
            <a:endParaRPr lang="en-US" sz="2000" b="1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Keywords and </a:t>
            </a:r>
            <a:r>
              <a:rPr lang="en-US" b="1" u="sng" dirty="0">
                <a:ln>
                  <a:solidFill>
                    <a:schemeClr val="accent4"/>
                  </a:solidFill>
                </a:ln>
                <a:solidFill>
                  <a:srgbClr val="FF0000"/>
                </a:solidFill>
                <a:latin typeface="Montserrat SemiBold" panose="00000700000000000000" pitchFamily="2" charset="0"/>
              </a:rPr>
              <a:t>Optimization</a:t>
            </a:r>
          </a:p>
          <a:p>
            <a:endParaRPr lang="en-US" u="sng" dirty="0">
              <a:ln>
                <a:solidFill>
                  <a:schemeClr val="accent4"/>
                </a:solidFill>
              </a:ln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Effective use of keywords </a:t>
            </a:r>
            <a:r>
              <a:rPr lang="en-US" dirty="0">
                <a:latin typeface="Montserrat SemiBold" panose="00000700000000000000" pitchFamily="2" charset="0"/>
              </a:rPr>
              <a:t>can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improve a</a:t>
            </a:r>
          </a:p>
          <a:p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    website's visibility</a:t>
            </a:r>
            <a:r>
              <a:rPr lang="en-US" dirty="0">
                <a:latin typeface="Montserrat SemiBold" panose="00000700000000000000" pitchFamily="2" charset="0"/>
              </a:rPr>
              <a:t> on search engines,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Montserrat SemiBold" panose="00000700000000000000" pitchFamily="2" charset="0"/>
              </a:rPr>
              <a:t>driving more organic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traffic</a:t>
            </a:r>
            <a:r>
              <a:rPr lang="en-US" dirty="0">
                <a:latin typeface="Montserrat SemiBold" panose="00000700000000000000" pitchFamily="2" charset="0"/>
              </a:rPr>
              <a:t>.</a:t>
            </a:r>
          </a:p>
          <a:p>
            <a:pPr lvl="1"/>
            <a:endParaRPr lang="en-US" dirty="0">
              <a:latin typeface="Montserrat SemiBold" panose="00000700000000000000" pitchFamily="2" charset="0"/>
            </a:endParaRPr>
          </a:p>
          <a:p>
            <a:r>
              <a:rPr lang="en-US" b="1" dirty="0">
                <a:latin typeface="Montserrat SemiBold" panose="00000700000000000000" pitchFamily="2" charset="0"/>
              </a:rPr>
              <a:t>2. 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Backlink Profile</a:t>
            </a:r>
          </a:p>
          <a:p>
            <a:endParaRPr lang="en-US" b="1" u="sng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A </a:t>
            </a:r>
            <a:r>
              <a:rPr lang="en-US" dirty="0">
                <a:solidFill>
                  <a:srgbClr val="002060"/>
                </a:solidFill>
                <a:latin typeface="Montserrat SemiBold" panose="00000700000000000000" pitchFamily="2" charset="0"/>
              </a:rPr>
              <a:t>strong backlink profile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can enhance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   domain authority </a:t>
            </a:r>
            <a:r>
              <a:rPr lang="en-US" dirty="0">
                <a:latin typeface="Montserrat SemiBold" panose="00000700000000000000" pitchFamily="2" charset="0"/>
              </a:rPr>
              <a:t>and improve search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engine rankings.</a:t>
            </a:r>
          </a:p>
          <a:p>
            <a:endParaRPr lang="en-US" dirty="0">
              <a:latin typeface="Montserrat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7EA72-C533-8039-00ED-AB30B5EF207A}"/>
              </a:ext>
            </a:extLst>
          </p:cNvPr>
          <p:cNvSpPr txBox="1"/>
          <p:nvPr/>
        </p:nvSpPr>
        <p:spPr>
          <a:xfrm>
            <a:off x="6110749" y="1546396"/>
            <a:ext cx="5200426" cy="3724096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2. </a:t>
            </a:r>
            <a:r>
              <a:rPr lang="en-US" sz="2000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Technical Performance</a:t>
            </a:r>
          </a:p>
          <a:p>
            <a:endParaRPr lang="en-US" b="1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Montserrat SemiBold" panose="00000700000000000000" pitchFamily="2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Site Speed</a:t>
            </a:r>
          </a:p>
          <a:p>
            <a:endParaRPr lang="en-US" u="sng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Faster websites </a:t>
            </a:r>
            <a:r>
              <a:rPr lang="en-US" dirty="0">
                <a:latin typeface="Montserrat SemiBold" panose="00000700000000000000" pitchFamily="2" charset="0"/>
              </a:rPr>
              <a:t>provide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a better user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   experience</a:t>
            </a:r>
            <a:r>
              <a:rPr lang="en-US" dirty="0">
                <a:latin typeface="Montserrat SemiBold" panose="00000700000000000000" pitchFamily="2" charset="0"/>
              </a:rPr>
              <a:t>, affecting rankings and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conversion rates. </a:t>
            </a:r>
          </a:p>
          <a:p>
            <a:endParaRPr lang="en-US" dirty="0">
              <a:latin typeface="Montserrat SemiBold" panose="00000700000000000000" pitchFamily="2" charset="0"/>
            </a:endParaRPr>
          </a:p>
          <a:p>
            <a:r>
              <a:rPr lang="en-US" b="1" dirty="0">
                <a:latin typeface="Montserrat SemiBold" panose="00000700000000000000" pitchFamily="2" charset="0"/>
              </a:rPr>
              <a:t>2. 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Security (HTTP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</a:t>
            </a: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SemiBold" panose="00000700000000000000" pitchFamily="2" charset="0"/>
              </a:rPr>
              <a:t>Ensures </a:t>
            </a: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data protection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, builds trust with users, and is a ranking factor </a:t>
            </a:r>
            <a:r>
              <a:rPr lang="en-US" dirty="0">
                <a:latin typeface="Montserrat SemiBold" panose="00000700000000000000" pitchFamily="2" charset="0"/>
              </a:rPr>
              <a:t>for search engines.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1ED4D-B1EE-532F-65B9-782B93A4406A}"/>
              </a:ext>
            </a:extLst>
          </p:cNvPr>
          <p:cNvSpPr txBox="1"/>
          <p:nvPr/>
        </p:nvSpPr>
        <p:spPr>
          <a:xfrm>
            <a:off x="1294106" y="560129"/>
            <a:ext cx="9371392" cy="52322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FFF00"/>
                </a:solidFill>
                <a:latin typeface="Montserrat SemiBold" panose="00000700000000000000" pitchFamily="2" charset="0"/>
              </a:rPr>
              <a:t>For </a:t>
            </a:r>
            <a:r>
              <a:rPr lang="en-US" sz="2800" dirty="0">
                <a:solidFill>
                  <a:srgbClr val="FFFF00"/>
                </a:solidFill>
                <a:latin typeface="Montserrat SemiBold" panose="00000700000000000000" pitchFamily="2" charset="0"/>
              </a:rPr>
              <a:t>Website</a:t>
            </a:r>
            <a:r>
              <a:rPr lang="en-US" sz="2600" dirty="0">
                <a:solidFill>
                  <a:srgbClr val="FFFF00"/>
                </a:solidFill>
                <a:latin typeface="Montserrat SemiBold" panose="00000700000000000000" pitchFamily="2" charset="0"/>
              </a:rPr>
              <a:t> Analysis, the critical technical areas are:</a:t>
            </a:r>
          </a:p>
        </p:txBody>
      </p:sp>
      <p:pic>
        <p:nvPicPr>
          <p:cNvPr id="3" name="Picture 4" descr="Search Engine Optimization SEO Logo">
            <a:extLst>
              <a:ext uri="{FF2B5EF4-FFF2-40B4-BE49-F238E27FC236}">
                <a16:creationId xmlns:a16="http://schemas.microsoft.com/office/drawing/2014/main" id="{9EF34E1A-CCD8-57C8-103E-7326AF28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754" y="1475054"/>
            <a:ext cx="1191789" cy="9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38D6A-F8BB-7477-7E41-FAB0DCB3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4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05568" y="1390832"/>
            <a:ext cx="7914401" cy="4076338"/>
          </a:xfrm>
          <a:custGeom>
            <a:avLst/>
            <a:gdLst>
              <a:gd name="connsiteX0" fmla="*/ 0 w 7914401"/>
              <a:gd name="connsiteY0" fmla="*/ 0 h 4076338"/>
              <a:gd name="connsiteX1" fmla="*/ 580389 w 7914401"/>
              <a:gd name="connsiteY1" fmla="*/ 0 h 4076338"/>
              <a:gd name="connsiteX2" fmla="*/ 1002491 w 7914401"/>
              <a:gd name="connsiteY2" fmla="*/ 0 h 4076338"/>
              <a:gd name="connsiteX3" fmla="*/ 1820312 w 7914401"/>
              <a:gd name="connsiteY3" fmla="*/ 0 h 4076338"/>
              <a:gd name="connsiteX4" fmla="*/ 2400702 w 7914401"/>
              <a:gd name="connsiteY4" fmla="*/ 0 h 4076338"/>
              <a:gd name="connsiteX5" fmla="*/ 2981091 w 7914401"/>
              <a:gd name="connsiteY5" fmla="*/ 0 h 4076338"/>
              <a:gd name="connsiteX6" fmla="*/ 3798912 w 7914401"/>
              <a:gd name="connsiteY6" fmla="*/ 0 h 4076338"/>
              <a:gd name="connsiteX7" fmla="*/ 4300158 w 7914401"/>
              <a:gd name="connsiteY7" fmla="*/ 0 h 4076338"/>
              <a:gd name="connsiteX8" fmla="*/ 5117979 w 7914401"/>
              <a:gd name="connsiteY8" fmla="*/ 0 h 4076338"/>
              <a:gd name="connsiteX9" fmla="*/ 5935801 w 7914401"/>
              <a:gd name="connsiteY9" fmla="*/ 0 h 4076338"/>
              <a:gd name="connsiteX10" fmla="*/ 6595334 w 7914401"/>
              <a:gd name="connsiteY10" fmla="*/ 0 h 4076338"/>
              <a:gd name="connsiteX11" fmla="*/ 7914401 w 7914401"/>
              <a:gd name="connsiteY11" fmla="*/ 0 h 4076338"/>
              <a:gd name="connsiteX12" fmla="*/ 7914401 w 7914401"/>
              <a:gd name="connsiteY12" fmla="*/ 638626 h 4076338"/>
              <a:gd name="connsiteX13" fmla="*/ 7914401 w 7914401"/>
              <a:gd name="connsiteY13" fmla="*/ 1195726 h 4076338"/>
              <a:gd name="connsiteX14" fmla="*/ 7914401 w 7914401"/>
              <a:gd name="connsiteY14" fmla="*/ 1875115 h 4076338"/>
              <a:gd name="connsiteX15" fmla="*/ 7914401 w 7914401"/>
              <a:gd name="connsiteY15" fmla="*/ 2554505 h 4076338"/>
              <a:gd name="connsiteX16" fmla="*/ 7914401 w 7914401"/>
              <a:gd name="connsiteY16" fmla="*/ 3233895 h 4076338"/>
              <a:gd name="connsiteX17" fmla="*/ 7914401 w 7914401"/>
              <a:gd name="connsiteY17" fmla="*/ 4076338 h 4076338"/>
              <a:gd name="connsiteX18" fmla="*/ 7175724 w 7914401"/>
              <a:gd name="connsiteY18" fmla="*/ 4076338 h 4076338"/>
              <a:gd name="connsiteX19" fmla="*/ 6753622 w 7914401"/>
              <a:gd name="connsiteY19" fmla="*/ 4076338 h 4076338"/>
              <a:gd name="connsiteX20" fmla="*/ 6252377 w 7914401"/>
              <a:gd name="connsiteY20" fmla="*/ 4076338 h 4076338"/>
              <a:gd name="connsiteX21" fmla="*/ 5434555 w 7914401"/>
              <a:gd name="connsiteY21" fmla="*/ 4076338 h 4076338"/>
              <a:gd name="connsiteX22" fmla="*/ 4775022 w 7914401"/>
              <a:gd name="connsiteY22" fmla="*/ 4076338 h 4076338"/>
              <a:gd name="connsiteX23" fmla="*/ 4273777 w 7914401"/>
              <a:gd name="connsiteY23" fmla="*/ 4076338 h 4076338"/>
              <a:gd name="connsiteX24" fmla="*/ 3614243 w 7914401"/>
              <a:gd name="connsiteY24" fmla="*/ 4076338 h 4076338"/>
              <a:gd name="connsiteX25" fmla="*/ 3192142 w 7914401"/>
              <a:gd name="connsiteY25" fmla="*/ 4076338 h 4076338"/>
              <a:gd name="connsiteX26" fmla="*/ 2770040 w 7914401"/>
              <a:gd name="connsiteY26" fmla="*/ 4076338 h 4076338"/>
              <a:gd name="connsiteX27" fmla="*/ 2110507 w 7914401"/>
              <a:gd name="connsiteY27" fmla="*/ 4076338 h 4076338"/>
              <a:gd name="connsiteX28" fmla="*/ 1609262 w 7914401"/>
              <a:gd name="connsiteY28" fmla="*/ 4076338 h 4076338"/>
              <a:gd name="connsiteX29" fmla="*/ 870584 w 7914401"/>
              <a:gd name="connsiteY29" fmla="*/ 4076338 h 4076338"/>
              <a:gd name="connsiteX30" fmla="*/ 0 w 7914401"/>
              <a:gd name="connsiteY30" fmla="*/ 4076338 h 4076338"/>
              <a:gd name="connsiteX31" fmla="*/ 0 w 7914401"/>
              <a:gd name="connsiteY31" fmla="*/ 3356185 h 4076338"/>
              <a:gd name="connsiteX32" fmla="*/ 0 w 7914401"/>
              <a:gd name="connsiteY32" fmla="*/ 2636032 h 4076338"/>
              <a:gd name="connsiteX33" fmla="*/ 0 w 7914401"/>
              <a:gd name="connsiteY33" fmla="*/ 2038169 h 4076338"/>
              <a:gd name="connsiteX34" fmla="*/ 0 w 7914401"/>
              <a:gd name="connsiteY34" fmla="*/ 1318016 h 4076338"/>
              <a:gd name="connsiteX35" fmla="*/ 0 w 7914401"/>
              <a:gd name="connsiteY35" fmla="*/ 0 h 407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01" h="4076338" extrusionOk="0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0574-034B-5477-1C94-C200849C030E}"/>
              </a:ext>
            </a:extLst>
          </p:cNvPr>
          <p:cNvSpPr>
            <a:spLocks/>
          </p:cNvSpPr>
          <p:nvPr/>
        </p:nvSpPr>
        <p:spPr>
          <a:xfrm>
            <a:off x="8438097" y="5034712"/>
            <a:ext cx="1602908" cy="213350"/>
          </a:xfrm>
          <a:prstGeom prst="rect">
            <a:avLst/>
          </a:prstGeom>
        </p:spPr>
        <p:txBody>
          <a:bodyPr/>
          <a:lstStyle/>
          <a:p>
            <a:pPr algn="r" defTabSz="528066">
              <a:spcAft>
                <a:spcPts val="450"/>
              </a:spcAft>
            </a:pPr>
            <a:fld id="{00000000-1234-1234-1234-123412341234}" type="slidenum">
              <a:rPr lang="en-SG" sz="1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528066">
                <a:spcAft>
                  <a:spcPts val="450"/>
                </a:spcAft>
              </a:pPr>
              <a:t>31</a:t>
            </a:fld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2EBE7-C2CA-96C2-EB56-C94AB63F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31</a:t>
            </a:fld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EE3750B-BD45-BD38-E9C0-9640832B4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5" y="696957"/>
            <a:ext cx="5534281" cy="2580781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D83C6CE-4FBB-0D5C-C1FF-883CA4712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0" y="3428999"/>
            <a:ext cx="5533436" cy="28073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277B8E0A-7785-08FE-415E-8C49EF076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68" y="930303"/>
            <a:ext cx="4824249" cy="5289522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FBF76B-5CC6-5D6C-6439-FA591E361E11}"/>
              </a:ext>
            </a:extLst>
          </p:cNvPr>
          <p:cNvSpPr txBox="1"/>
          <p:nvPr/>
        </p:nvSpPr>
        <p:spPr>
          <a:xfrm>
            <a:off x="1777038" y="186133"/>
            <a:ext cx="3034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http://thaitogo.sg/12/Order</a:t>
            </a:r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E5C5C-06B5-BED0-8996-488EC8A25137}"/>
              </a:ext>
            </a:extLst>
          </p:cNvPr>
          <p:cNvSpPr txBox="1"/>
          <p:nvPr/>
        </p:nvSpPr>
        <p:spPr>
          <a:xfrm>
            <a:off x="3499945" y="1731764"/>
            <a:ext cx="2908037" cy="4438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02AF1-F0DE-42A3-B3DE-87A7B6A7818F}"/>
              </a:ext>
            </a:extLst>
          </p:cNvPr>
          <p:cNvSpPr txBox="1"/>
          <p:nvPr/>
        </p:nvSpPr>
        <p:spPr>
          <a:xfrm>
            <a:off x="7662658" y="480499"/>
            <a:ext cx="3034769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1" u="sng" strike="noStrike" cap="none" dirty="0">
                <a:solidFill>
                  <a:schemeClr val="accent1">
                    <a:lumMod val="75000"/>
                  </a:schemeClr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https://www.semrush.com/</a:t>
            </a:r>
            <a:endParaRPr lang="en-US" sz="1400" b="1" u="none" strike="noStrike" cap="none" dirty="0">
              <a:solidFill>
                <a:schemeClr val="accent1">
                  <a:lumMod val="75000"/>
                </a:schemeClr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75B061B-9D76-F8C4-3AF5-C668D96B98A9}"/>
              </a:ext>
            </a:extLst>
          </p:cNvPr>
          <p:cNvSpPr/>
          <p:nvPr/>
        </p:nvSpPr>
        <p:spPr>
          <a:xfrm>
            <a:off x="6393162" y="1739363"/>
            <a:ext cx="585661" cy="404745"/>
          </a:xfrm>
          <a:prstGeom prst="lef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580223F-D9CE-66B6-81DA-EF7524ECCC12}"/>
              </a:ext>
            </a:extLst>
          </p:cNvPr>
          <p:cNvSpPr/>
          <p:nvPr/>
        </p:nvSpPr>
        <p:spPr>
          <a:xfrm>
            <a:off x="3263462" y="3815255"/>
            <a:ext cx="2601310" cy="2310820"/>
          </a:xfrm>
          <a:prstGeom prst="flowChartAlternateProcess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2BD33317-800A-2865-8839-C1E597150085}"/>
              </a:ext>
            </a:extLst>
          </p:cNvPr>
          <p:cNvSpPr/>
          <p:nvPr/>
        </p:nvSpPr>
        <p:spPr>
          <a:xfrm>
            <a:off x="6027240" y="4157485"/>
            <a:ext cx="585661" cy="404745"/>
          </a:xfrm>
          <a:prstGeom prst="lef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09055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D6EFB-2112-6256-450C-F3498D31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D6FE79D2-AD03-7967-54A9-83B2D2405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9" y="1532443"/>
            <a:ext cx="6314516" cy="4823907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470E12A-7052-60F3-0918-E15EF3867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93" y="705408"/>
            <a:ext cx="4829849" cy="5605081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4D411F9-B3BB-D93B-7808-69D15D5B7BCB}"/>
              </a:ext>
            </a:extLst>
          </p:cNvPr>
          <p:cNvSpPr/>
          <p:nvPr/>
        </p:nvSpPr>
        <p:spPr>
          <a:xfrm>
            <a:off x="617033" y="2026169"/>
            <a:ext cx="2875648" cy="14869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" name="Picture 4" descr="Search Engine Optimization SEO Logo">
            <a:extLst>
              <a:ext uri="{FF2B5EF4-FFF2-40B4-BE49-F238E27FC236}">
                <a16:creationId xmlns:a16="http://schemas.microsoft.com/office/drawing/2014/main" id="{9EF34E1A-CCD8-57C8-103E-7326AF28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25" y="236516"/>
            <a:ext cx="1328935" cy="107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55175-73C5-C7CC-1A4B-F989C3D7061B}"/>
              </a:ext>
            </a:extLst>
          </p:cNvPr>
          <p:cNvSpPr txBox="1"/>
          <p:nvPr/>
        </p:nvSpPr>
        <p:spPr>
          <a:xfrm>
            <a:off x="920161" y="585320"/>
            <a:ext cx="3294993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SG" sz="280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</a:t>
            </a:r>
            <a:endParaRPr lang="en-SG" sz="2800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7D075-C00A-F19C-7117-288ED2D102DA}"/>
              </a:ext>
            </a:extLst>
          </p:cNvPr>
          <p:cNvSpPr/>
          <p:nvPr/>
        </p:nvSpPr>
        <p:spPr>
          <a:xfrm>
            <a:off x="7078717" y="1545021"/>
            <a:ext cx="4869344" cy="1968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BC3A59-E6E2-9A9E-7A3A-BAE8F60989B0}"/>
              </a:ext>
            </a:extLst>
          </p:cNvPr>
          <p:cNvSpPr/>
          <p:nvPr/>
        </p:nvSpPr>
        <p:spPr>
          <a:xfrm>
            <a:off x="7073467" y="4046496"/>
            <a:ext cx="4869344" cy="2106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73B5208-5A31-3D54-C323-805B8CBECD0A}"/>
              </a:ext>
            </a:extLst>
          </p:cNvPr>
          <p:cNvSpPr/>
          <p:nvPr/>
        </p:nvSpPr>
        <p:spPr>
          <a:xfrm>
            <a:off x="3120253" y="1307751"/>
            <a:ext cx="561887" cy="718418"/>
          </a:xfrm>
          <a:prstGeom prst="downArrow">
            <a:avLst/>
          </a:prstGeom>
          <a:solidFill>
            <a:srgbClr val="00B050"/>
          </a:solidFill>
          <a:ln w="28575">
            <a:solidFill>
              <a:srgbClr val="FFFF00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08AF5-A735-387A-FF8F-93288F902EA3}"/>
              </a:ext>
            </a:extLst>
          </p:cNvPr>
          <p:cNvSpPr txBox="1"/>
          <p:nvPr/>
        </p:nvSpPr>
        <p:spPr>
          <a:xfrm>
            <a:off x="7382214" y="239585"/>
            <a:ext cx="2597370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b="1" u="sng" strike="noStrike" cap="none" dirty="0">
                <a:solidFill>
                  <a:schemeClr val="hlink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6"/>
              </a:rPr>
              <a:t>https://www.semrush.com/</a:t>
            </a:r>
            <a:endParaRPr lang="en-US" sz="1200" b="1" u="none" strike="noStrike" cap="none" dirty="0">
              <a:solidFill>
                <a:srgbClr val="191919"/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6D3F3A4-3F3D-86FA-1E53-F549627A617C}"/>
              </a:ext>
            </a:extLst>
          </p:cNvPr>
          <p:cNvSpPr/>
          <p:nvPr/>
        </p:nvSpPr>
        <p:spPr>
          <a:xfrm>
            <a:off x="11332224" y="2381672"/>
            <a:ext cx="748180" cy="541270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25EF04B2-7B4F-7664-B67E-E78143DB8B4F}"/>
              </a:ext>
            </a:extLst>
          </p:cNvPr>
          <p:cNvSpPr/>
          <p:nvPr/>
        </p:nvSpPr>
        <p:spPr>
          <a:xfrm>
            <a:off x="11332224" y="4898899"/>
            <a:ext cx="748180" cy="541270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23B5A-15CF-847D-AD53-A6F0AC870A11}"/>
              </a:ext>
            </a:extLst>
          </p:cNvPr>
          <p:cNvSpPr/>
          <p:nvPr/>
        </p:nvSpPr>
        <p:spPr>
          <a:xfrm>
            <a:off x="7073467" y="555398"/>
            <a:ext cx="4400778" cy="88900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AEDEB3E6-CBC9-0837-0195-4BD353A25F70}"/>
              </a:ext>
            </a:extLst>
          </p:cNvPr>
          <p:cNvSpPr/>
          <p:nvPr/>
        </p:nvSpPr>
        <p:spPr>
          <a:xfrm>
            <a:off x="11485611" y="538591"/>
            <a:ext cx="614205" cy="574990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3B3954-AAC7-B76C-BA1B-F65DD0542685}"/>
              </a:ext>
            </a:extLst>
          </p:cNvPr>
          <p:cNvSpPr/>
          <p:nvPr/>
        </p:nvSpPr>
        <p:spPr>
          <a:xfrm>
            <a:off x="803394" y="236516"/>
            <a:ext cx="1586926" cy="13085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C412CE-1BBA-983A-3EE6-58EE4A0C29F9}"/>
              </a:ext>
            </a:extLst>
          </p:cNvPr>
          <p:cNvSpPr/>
          <p:nvPr/>
        </p:nvSpPr>
        <p:spPr>
          <a:xfrm>
            <a:off x="6960301" y="4994097"/>
            <a:ext cx="4169003" cy="13085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4129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05568" y="1390832"/>
            <a:ext cx="7914401" cy="4076338"/>
          </a:xfrm>
          <a:custGeom>
            <a:avLst/>
            <a:gdLst>
              <a:gd name="connsiteX0" fmla="*/ 0 w 7914401"/>
              <a:gd name="connsiteY0" fmla="*/ 0 h 4076338"/>
              <a:gd name="connsiteX1" fmla="*/ 580389 w 7914401"/>
              <a:gd name="connsiteY1" fmla="*/ 0 h 4076338"/>
              <a:gd name="connsiteX2" fmla="*/ 1002491 w 7914401"/>
              <a:gd name="connsiteY2" fmla="*/ 0 h 4076338"/>
              <a:gd name="connsiteX3" fmla="*/ 1820312 w 7914401"/>
              <a:gd name="connsiteY3" fmla="*/ 0 h 4076338"/>
              <a:gd name="connsiteX4" fmla="*/ 2400702 w 7914401"/>
              <a:gd name="connsiteY4" fmla="*/ 0 h 4076338"/>
              <a:gd name="connsiteX5" fmla="*/ 2981091 w 7914401"/>
              <a:gd name="connsiteY5" fmla="*/ 0 h 4076338"/>
              <a:gd name="connsiteX6" fmla="*/ 3798912 w 7914401"/>
              <a:gd name="connsiteY6" fmla="*/ 0 h 4076338"/>
              <a:gd name="connsiteX7" fmla="*/ 4300158 w 7914401"/>
              <a:gd name="connsiteY7" fmla="*/ 0 h 4076338"/>
              <a:gd name="connsiteX8" fmla="*/ 5117979 w 7914401"/>
              <a:gd name="connsiteY8" fmla="*/ 0 h 4076338"/>
              <a:gd name="connsiteX9" fmla="*/ 5935801 w 7914401"/>
              <a:gd name="connsiteY9" fmla="*/ 0 h 4076338"/>
              <a:gd name="connsiteX10" fmla="*/ 6595334 w 7914401"/>
              <a:gd name="connsiteY10" fmla="*/ 0 h 4076338"/>
              <a:gd name="connsiteX11" fmla="*/ 7914401 w 7914401"/>
              <a:gd name="connsiteY11" fmla="*/ 0 h 4076338"/>
              <a:gd name="connsiteX12" fmla="*/ 7914401 w 7914401"/>
              <a:gd name="connsiteY12" fmla="*/ 638626 h 4076338"/>
              <a:gd name="connsiteX13" fmla="*/ 7914401 w 7914401"/>
              <a:gd name="connsiteY13" fmla="*/ 1195726 h 4076338"/>
              <a:gd name="connsiteX14" fmla="*/ 7914401 w 7914401"/>
              <a:gd name="connsiteY14" fmla="*/ 1875115 h 4076338"/>
              <a:gd name="connsiteX15" fmla="*/ 7914401 w 7914401"/>
              <a:gd name="connsiteY15" fmla="*/ 2554505 h 4076338"/>
              <a:gd name="connsiteX16" fmla="*/ 7914401 w 7914401"/>
              <a:gd name="connsiteY16" fmla="*/ 3233895 h 4076338"/>
              <a:gd name="connsiteX17" fmla="*/ 7914401 w 7914401"/>
              <a:gd name="connsiteY17" fmla="*/ 4076338 h 4076338"/>
              <a:gd name="connsiteX18" fmla="*/ 7175724 w 7914401"/>
              <a:gd name="connsiteY18" fmla="*/ 4076338 h 4076338"/>
              <a:gd name="connsiteX19" fmla="*/ 6753622 w 7914401"/>
              <a:gd name="connsiteY19" fmla="*/ 4076338 h 4076338"/>
              <a:gd name="connsiteX20" fmla="*/ 6252377 w 7914401"/>
              <a:gd name="connsiteY20" fmla="*/ 4076338 h 4076338"/>
              <a:gd name="connsiteX21" fmla="*/ 5434555 w 7914401"/>
              <a:gd name="connsiteY21" fmla="*/ 4076338 h 4076338"/>
              <a:gd name="connsiteX22" fmla="*/ 4775022 w 7914401"/>
              <a:gd name="connsiteY22" fmla="*/ 4076338 h 4076338"/>
              <a:gd name="connsiteX23" fmla="*/ 4273777 w 7914401"/>
              <a:gd name="connsiteY23" fmla="*/ 4076338 h 4076338"/>
              <a:gd name="connsiteX24" fmla="*/ 3614243 w 7914401"/>
              <a:gd name="connsiteY24" fmla="*/ 4076338 h 4076338"/>
              <a:gd name="connsiteX25" fmla="*/ 3192142 w 7914401"/>
              <a:gd name="connsiteY25" fmla="*/ 4076338 h 4076338"/>
              <a:gd name="connsiteX26" fmla="*/ 2770040 w 7914401"/>
              <a:gd name="connsiteY26" fmla="*/ 4076338 h 4076338"/>
              <a:gd name="connsiteX27" fmla="*/ 2110507 w 7914401"/>
              <a:gd name="connsiteY27" fmla="*/ 4076338 h 4076338"/>
              <a:gd name="connsiteX28" fmla="*/ 1609262 w 7914401"/>
              <a:gd name="connsiteY28" fmla="*/ 4076338 h 4076338"/>
              <a:gd name="connsiteX29" fmla="*/ 870584 w 7914401"/>
              <a:gd name="connsiteY29" fmla="*/ 4076338 h 4076338"/>
              <a:gd name="connsiteX30" fmla="*/ 0 w 7914401"/>
              <a:gd name="connsiteY30" fmla="*/ 4076338 h 4076338"/>
              <a:gd name="connsiteX31" fmla="*/ 0 w 7914401"/>
              <a:gd name="connsiteY31" fmla="*/ 3356185 h 4076338"/>
              <a:gd name="connsiteX32" fmla="*/ 0 w 7914401"/>
              <a:gd name="connsiteY32" fmla="*/ 2636032 h 4076338"/>
              <a:gd name="connsiteX33" fmla="*/ 0 w 7914401"/>
              <a:gd name="connsiteY33" fmla="*/ 2038169 h 4076338"/>
              <a:gd name="connsiteX34" fmla="*/ 0 w 7914401"/>
              <a:gd name="connsiteY34" fmla="*/ 1318016 h 4076338"/>
              <a:gd name="connsiteX35" fmla="*/ 0 w 7914401"/>
              <a:gd name="connsiteY35" fmla="*/ 0 h 407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01" h="4076338" extrusionOk="0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0574-034B-5477-1C94-C200849C030E}"/>
              </a:ext>
            </a:extLst>
          </p:cNvPr>
          <p:cNvSpPr>
            <a:spLocks/>
          </p:cNvSpPr>
          <p:nvPr/>
        </p:nvSpPr>
        <p:spPr>
          <a:xfrm>
            <a:off x="8438097" y="5034712"/>
            <a:ext cx="1602908" cy="213350"/>
          </a:xfrm>
          <a:prstGeom prst="rect">
            <a:avLst/>
          </a:prstGeom>
        </p:spPr>
        <p:txBody>
          <a:bodyPr/>
          <a:lstStyle/>
          <a:p>
            <a:pPr algn="r" defTabSz="528066">
              <a:spcAft>
                <a:spcPts val="450"/>
              </a:spcAft>
            </a:pPr>
            <a:fld id="{00000000-1234-1234-1234-123412341234}" type="slidenum">
              <a:rPr lang="en-SG" sz="1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528066">
                <a:spcAft>
                  <a:spcPts val="450"/>
                </a:spcAft>
              </a:pPr>
              <a:t>33</a:t>
            </a:fld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2EBE7-C2CA-96C2-EB56-C94AB63F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CA9C3C-D32C-58DE-D8EF-54D894A09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1" y="3654651"/>
            <a:ext cx="5310574" cy="2495439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3BE2AD6-839B-7638-E43A-3FD022098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3" y="707909"/>
            <a:ext cx="5398122" cy="2753101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1133A69-26C2-ED76-2890-DE79E40F4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96" y="3582549"/>
            <a:ext cx="5438655" cy="2417425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12A82548-4CCF-856E-00D9-462CA47BD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28" y="701629"/>
            <a:ext cx="5398123" cy="267555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9EBB8-E9C1-08EB-4F6C-21575ABE025D}"/>
              </a:ext>
            </a:extLst>
          </p:cNvPr>
          <p:cNvSpPr txBox="1"/>
          <p:nvPr/>
        </p:nvSpPr>
        <p:spPr>
          <a:xfrm>
            <a:off x="7570554" y="272482"/>
            <a:ext cx="3007065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400" b="1" u="sng" strike="noStrike" cap="none" dirty="0">
                <a:solidFill>
                  <a:schemeClr val="hlink"/>
                </a:solidFill>
                <a:latin typeface="Montserrat SemiBold" panose="00000700000000000000" pitchFamily="2" charset="0"/>
                <a:ea typeface="Montserrat Medium"/>
                <a:cs typeface="Montserrat Medium"/>
                <a:sym typeface="Montserrat Medium"/>
                <a:hlinkClick r:id="rId6"/>
              </a:rPr>
              <a:t>https://www.semrush.com/</a:t>
            </a:r>
            <a:endParaRPr lang="en-US" sz="1400" b="1" u="none" strike="noStrike" cap="none" dirty="0">
              <a:solidFill>
                <a:srgbClr val="191919"/>
              </a:solidFill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948E0-2514-899D-5F15-5A6A86ED5AC0}"/>
              </a:ext>
            </a:extLst>
          </p:cNvPr>
          <p:cNvSpPr txBox="1"/>
          <p:nvPr/>
        </p:nvSpPr>
        <p:spPr>
          <a:xfrm>
            <a:off x="1899553" y="206915"/>
            <a:ext cx="3007065" cy="366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http://thaitogo.sg/12/Order</a:t>
            </a:r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C8DB8-BB33-895C-7930-BC4E4EBEE19C}"/>
              </a:ext>
            </a:extLst>
          </p:cNvPr>
          <p:cNvSpPr txBox="1"/>
          <p:nvPr/>
        </p:nvSpPr>
        <p:spPr>
          <a:xfrm>
            <a:off x="1161666" y="1432212"/>
            <a:ext cx="3935533" cy="443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SG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A2C009-A489-3DE4-2828-FF1EFF059A1E}"/>
              </a:ext>
            </a:extLst>
          </p:cNvPr>
          <p:cNvSpPr/>
          <p:nvPr/>
        </p:nvSpPr>
        <p:spPr>
          <a:xfrm>
            <a:off x="643467" y="2841277"/>
            <a:ext cx="2362101" cy="316850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1470EC17-A39B-6714-355A-75087ADE6850}"/>
              </a:ext>
            </a:extLst>
          </p:cNvPr>
          <p:cNvSpPr/>
          <p:nvPr/>
        </p:nvSpPr>
        <p:spPr>
          <a:xfrm>
            <a:off x="11106981" y="1990399"/>
            <a:ext cx="568823" cy="541270"/>
          </a:xfrm>
          <a:prstGeom prst="leftArrow">
            <a:avLst/>
          </a:prstGeom>
          <a:solidFill>
            <a:srgbClr val="00B05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446C47-B399-5D05-F952-C40724CED654}"/>
              </a:ext>
            </a:extLst>
          </p:cNvPr>
          <p:cNvSpPr/>
          <p:nvPr/>
        </p:nvSpPr>
        <p:spPr>
          <a:xfrm>
            <a:off x="6873766" y="3842443"/>
            <a:ext cx="4614959" cy="24174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5B8024C-6873-85EE-D1EA-B349E071C54A}"/>
              </a:ext>
            </a:extLst>
          </p:cNvPr>
          <p:cNvSpPr/>
          <p:nvPr/>
        </p:nvSpPr>
        <p:spPr>
          <a:xfrm>
            <a:off x="11353800" y="4535380"/>
            <a:ext cx="479232" cy="541270"/>
          </a:xfrm>
          <a:prstGeom prst="leftArrow">
            <a:avLst/>
          </a:prstGeom>
          <a:solidFill>
            <a:srgbClr val="00B050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6F0B45B-5B02-1847-88EB-CF6919475911}"/>
              </a:ext>
            </a:extLst>
          </p:cNvPr>
          <p:cNvSpPr/>
          <p:nvPr/>
        </p:nvSpPr>
        <p:spPr>
          <a:xfrm>
            <a:off x="2134289" y="6064956"/>
            <a:ext cx="608972" cy="491526"/>
          </a:xfrm>
          <a:prstGeom prst="up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000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4604E-32EF-A23B-1B21-1D733EFB6F59}"/>
              </a:ext>
            </a:extLst>
          </p:cNvPr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dirty="0">
                <a:effectLst/>
              </a:rPr>
              <a:t> </a:t>
            </a:r>
            <a:endParaRPr lang="en-SG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F8B445C-5432-E28B-71D5-DDC3BB45D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9" y="190047"/>
            <a:ext cx="6370399" cy="305428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CBD4BD-5AAB-66C1-772B-2AE5D38F3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48" y="3494521"/>
            <a:ext cx="6370399" cy="305428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36BE21E-57E4-7B2B-0CC1-8074EB579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39" y="1116245"/>
            <a:ext cx="5268622" cy="3162741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A0FF44-0FCE-8AAA-7417-2EDBFFA9594D}"/>
              </a:ext>
            </a:extLst>
          </p:cNvPr>
          <p:cNvSpPr/>
          <p:nvPr/>
        </p:nvSpPr>
        <p:spPr>
          <a:xfrm>
            <a:off x="282649" y="190048"/>
            <a:ext cx="2886219" cy="550931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chemeClr val="accent3">
                    <a:lumMod val="75000"/>
                  </a:schemeClr>
                </a:solidFill>
              </a:ln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0F998EC-E29F-EFC6-EE78-859FFE62C84C}"/>
              </a:ext>
            </a:extLst>
          </p:cNvPr>
          <p:cNvSpPr/>
          <p:nvPr/>
        </p:nvSpPr>
        <p:spPr>
          <a:xfrm>
            <a:off x="5864772" y="740979"/>
            <a:ext cx="409904" cy="45293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5194CD-D128-3373-9D96-68C1FD55E2B0}"/>
              </a:ext>
            </a:extLst>
          </p:cNvPr>
          <p:cNvSpPr/>
          <p:nvPr/>
        </p:nvSpPr>
        <p:spPr>
          <a:xfrm>
            <a:off x="5108027" y="1256982"/>
            <a:ext cx="1418897" cy="1678161"/>
          </a:xfrm>
          <a:prstGeom prst="round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9D0F8643-DCA2-F190-624E-76C48FF64433}"/>
              </a:ext>
            </a:extLst>
          </p:cNvPr>
          <p:cNvSpPr/>
          <p:nvPr/>
        </p:nvSpPr>
        <p:spPr>
          <a:xfrm>
            <a:off x="9821922" y="3429000"/>
            <a:ext cx="457195" cy="512374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481D2-3188-BBBC-D766-450453A60103}"/>
              </a:ext>
            </a:extLst>
          </p:cNvPr>
          <p:cNvSpPr txBox="1"/>
          <p:nvPr/>
        </p:nvSpPr>
        <p:spPr>
          <a:xfrm>
            <a:off x="6906141" y="529568"/>
            <a:ext cx="46662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500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https://freetools.seobility.net/en/seocheck/thaitogo.sg</a:t>
            </a:r>
            <a:endParaRPr lang="en-SG" sz="1500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  <a:p>
            <a:endParaRPr lang="en-SG" sz="1500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1016D-2675-D431-3D75-E2D1193B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34</a:t>
            </a:fld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06FFDC3-6117-07B2-DF09-443CE177D196}"/>
              </a:ext>
            </a:extLst>
          </p:cNvPr>
          <p:cNvSpPr/>
          <p:nvPr/>
        </p:nvSpPr>
        <p:spPr>
          <a:xfrm>
            <a:off x="4690241" y="4131982"/>
            <a:ext cx="409904" cy="452939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19DC85-3C92-19A9-AEBA-392DA1591518}"/>
              </a:ext>
            </a:extLst>
          </p:cNvPr>
          <p:cNvSpPr/>
          <p:nvPr/>
        </p:nvSpPr>
        <p:spPr>
          <a:xfrm>
            <a:off x="6935695" y="3376541"/>
            <a:ext cx="2744335" cy="5648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245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4604E-32EF-A23B-1B21-1D733EFB6F59}"/>
              </a:ext>
            </a:extLst>
          </p:cNvPr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 dirty="0">
                <a:effectLst/>
              </a:rPr>
              <a:t> </a:t>
            </a:r>
            <a:endParaRPr lang="en-SG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645A00-4C93-5C34-3545-76D6D6ACC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" y="178903"/>
            <a:ext cx="6210662" cy="3434764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7CA43B-A23D-38BF-DDFE-76AC76994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0" y="3792570"/>
            <a:ext cx="6210662" cy="2939306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63D56D9-ECB8-4089-AA6B-78AAB0DD1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00" y="1114976"/>
            <a:ext cx="5405291" cy="343476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541ECB-E9C1-3934-1DC3-105A81A01069}"/>
              </a:ext>
            </a:extLst>
          </p:cNvPr>
          <p:cNvSpPr/>
          <p:nvPr/>
        </p:nvSpPr>
        <p:spPr>
          <a:xfrm>
            <a:off x="265211" y="207931"/>
            <a:ext cx="2521532" cy="546311"/>
          </a:xfrm>
          <a:prstGeom prst="rect">
            <a:avLst/>
          </a:prstGeom>
          <a:noFill/>
          <a:ln w="28575"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dirty="0">
              <a:ln>
                <a:solidFill>
                  <a:schemeClr val="accent4"/>
                </a:solidFill>
              </a:ln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8EC680-DEA7-0BE4-8CD1-5FF7652D81B6}"/>
              </a:ext>
            </a:extLst>
          </p:cNvPr>
          <p:cNvSpPr/>
          <p:nvPr/>
        </p:nvSpPr>
        <p:spPr>
          <a:xfrm>
            <a:off x="4965015" y="1371604"/>
            <a:ext cx="1314916" cy="1434662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C0DFD0-C0EA-8368-7289-2D6D8A91C592}"/>
              </a:ext>
            </a:extLst>
          </p:cNvPr>
          <p:cNvSpPr/>
          <p:nvPr/>
        </p:nvSpPr>
        <p:spPr>
          <a:xfrm>
            <a:off x="6810703" y="3792570"/>
            <a:ext cx="2743200" cy="574478"/>
          </a:xfrm>
          <a:prstGeom prst="round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677ACA5D-4632-F026-51EB-4B4C2081DAD0}"/>
              </a:ext>
            </a:extLst>
          </p:cNvPr>
          <p:cNvSpPr/>
          <p:nvPr/>
        </p:nvSpPr>
        <p:spPr>
          <a:xfrm>
            <a:off x="9786379" y="3792570"/>
            <a:ext cx="506534" cy="61292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C6FABB-C1B3-A77D-5D17-AED706D510D2}"/>
              </a:ext>
            </a:extLst>
          </p:cNvPr>
          <p:cNvSpPr txBox="1"/>
          <p:nvPr/>
        </p:nvSpPr>
        <p:spPr>
          <a:xfrm>
            <a:off x="6893496" y="527195"/>
            <a:ext cx="4504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1" dirty="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thaiexpress.com.sg | Website SEO Review | Seobility.net</a:t>
            </a:r>
            <a:endParaRPr lang="en-SG" sz="1400" b="1" dirty="0">
              <a:solidFill>
                <a:schemeClr val="accent5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26E10AD-F640-635E-1D6E-74B5722E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35</a:t>
            </a:fld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ED9A90-1DEB-51D3-D40C-A1636DAB045E}"/>
              </a:ext>
            </a:extLst>
          </p:cNvPr>
          <p:cNvSpPr/>
          <p:nvPr/>
        </p:nvSpPr>
        <p:spPr>
          <a:xfrm>
            <a:off x="5622473" y="699170"/>
            <a:ext cx="457200" cy="54631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25803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4604E-32EF-A23B-1B21-1D733EFB6F59}"/>
              </a:ext>
            </a:extLst>
          </p:cNvPr>
          <p:cNvSpPr txBox="1"/>
          <p:nvPr/>
        </p:nvSpPr>
        <p:spPr>
          <a:xfrm>
            <a:off x="3046686" y="32443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0">
                <a:effectLst/>
              </a:rPr>
              <a:t> </a:t>
            </a:r>
            <a:endParaRPr lang="en-SG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0B27F0A-BC00-2BDC-A6A4-E181F0608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4" y="264862"/>
            <a:ext cx="5938345" cy="31641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3AF8B6-2875-9A42-8531-043C3CC06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4" y="3657600"/>
            <a:ext cx="5938345" cy="29063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588E114-BDDC-6682-56F2-196DCA931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53" y="1366095"/>
            <a:ext cx="5602015" cy="31641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639B87-1AE8-2B9F-6E3F-1D9ED28F4A11}"/>
              </a:ext>
            </a:extLst>
          </p:cNvPr>
          <p:cNvSpPr/>
          <p:nvPr/>
        </p:nvSpPr>
        <p:spPr>
          <a:xfrm>
            <a:off x="157654" y="294016"/>
            <a:ext cx="3026980" cy="308235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F2DC2-8A7D-DE6C-49F0-5DDB279BEDA4}"/>
              </a:ext>
            </a:extLst>
          </p:cNvPr>
          <p:cNvSpPr/>
          <p:nvPr/>
        </p:nvSpPr>
        <p:spPr>
          <a:xfrm>
            <a:off x="4602405" y="1166648"/>
            <a:ext cx="1314916" cy="1434662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0C1F2A1-565A-7578-D3A5-684D88FB33A9}"/>
              </a:ext>
            </a:extLst>
          </p:cNvPr>
          <p:cNvSpPr/>
          <p:nvPr/>
        </p:nvSpPr>
        <p:spPr>
          <a:xfrm>
            <a:off x="5460121" y="691742"/>
            <a:ext cx="457200" cy="45293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30F9A1-BC0F-0E97-47CC-72D15980A02F}"/>
              </a:ext>
            </a:extLst>
          </p:cNvPr>
          <p:cNvSpPr txBox="1"/>
          <p:nvPr/>
        </p:nvSpPr>
        <p:spPr>
          <a:xfrm>
            <a:off x="6510039" y="707181"/>
            <a:ext cx="52037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1" dirty="0"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https://freetools.seobility.net/en/seocheck/sanookitchen.com.sg</a:t>
            </a:r>
            <a:endParaRPr lang="en-SG" sz="1400" b="1" dirty="0">
              <a:highlight>
                <a:srgbClr val="FFFF00"/>
              </a:highlight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1BC4A3-545A-B754-95C4-40EDC5D2B6E3}"/>
              </a:ext>
            </a:extLst>
          </p:cNvPr>
          <p:cNvSpPr/>
          <p:nvPr/>
        </p:nvSpPr>
        <p:spPr>
          <a:xfrm>
            <a:off x="7283669" y="3855634"/>
            <a:ext cx="2019297" cy="401056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Explosion: 8 Points 14">
            <a:extLst>
              <a:ext uri="{FF2B5EF4-FFF2-40B4-BE49-F238E27FC236}">
                <a16:creationId xmlns:a16="http://schemas.microsoft.com/office/drawing/2014/main" id="{05995BF3-45A2-FC36-8113-96A7E8A3F6C2}"/>
              </a:ext>
            </a:extLst>
          </p:cNvPr>
          <p:cNvSpPr/>
          <p:nvPr/>
        </p:nvSpPr>
        <p:spPr>
          <a:xfrm>
            <a:off x="9460620" y="3972911"/>
            <a:ext cx="506534" cy="401056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1748B-2A2B-54E5-8981-246B8E3FE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51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277008" y="914400"/>
            <a:ext cx="9230470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2710676" y="1307023"/>
            <a:ext cx="6212598" cy="1852061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3022966" y="1514185"/>
            <a:ext cx="597913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0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Competitive Analysis  </a:t>
            </a: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0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Social Media</a:t>
            </a:r>
            <a:endParaRPr lang="en-SG" sz="4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2A730971-8913-FEF9-BAA6-372A0B1C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922629" y="1938719"/>
            <a:ext cx="1053931" cy="9683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A83B1-CCAF-0DB5-297B-FDB17094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37</a:t>
            </a:fld>
            <a:endParaRPr lang="en-US"/>
          </a:p>
        </p:txBody>
      </p:sp>
      <p:pic>
        <p:nvPicPr>
          <p:cNvPr id="7170" name="Picture 2" descr="See related image detail. redes sociales Template | PosterMyWall">
            <a:extLst>
              <a:ext uri="{FF2B5EF4-FFF2-40B4-BE49-F238E27FC236}">
                <a16:creationId xmlns:a16="http://schemas.microsoft.com/office/drawing/2014/main" id="{83C6711B-23CF-8F18-33FC-ED01AF05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67" y="3591256"/>
            <a:ext cx="2998033" cy="144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450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8" name="Google Shape;338;g2740ba676fe_0_126"/>
          <p:cNvGraphicFramePr/>
          <p:nvPr>
            <p:extLst>
              <p:ext uri="{D42A27DB-BD31-4B8C-83A1-F6EECF244321}">
                <p14:modId xmlns:p14="http://schemas.microsoft.com/office/powerpoint/2010/main" val="3304843392"/>
              </p:ext>
            </p:extLst>
          </p:nvPr>
        </p:nvGraphicFramePr>
        <p:xfrm>
          <a:off x="63065" y="60429"/>
          <a:ext cx="12013321" cy="6712788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635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8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28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200" b="1" u="sng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sz="1200" b="1" u="sng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200" b="1" u="sng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Critical Area to Look at</a:t>
                      </a:r>
                      <a:endParaRPr sz="1200" b="1" u="sng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200" b="1" u="sng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Why It Is Important</a:t>
                      </a:r>
                      <a:endParaRPr sz="1200" b="1" u="sng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26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Audience</a:t>
                      </a: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Engagement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Likes, shares, comments, and reactions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Follower growth rate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Understanding engagement helps gauge content resonance and audience growth strategies. It indicates what type of content generates interaction and can inform your content strategy.</a:t>
                      </a:r>
                      <a:endParaRPr sz="1000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5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. Content Strategy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Types of content posted (videos, images, live streams, etc.)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Frequency and timing of posts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Identifying the content mix and posting schedule can reveal what keeps the audience engaged and when they are most active, helping to optimize your content strategy.</a:t>
                      </a:r>
                      <a:endParaRPr sz="1000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54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3. Advertising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Ad formats used (carousel, video, etc.)</a:t>
                      </a:r>
                      <a:endParaRPr sz="1100" u="none" strike="noStrike" cap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Targeting strategies</a:t>
                      </a:r>
                      <a:endParaRPr sz="1100" u="none" strike="noStrike" cap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Estimated ad spend</a:t>
                      </a:r>
                      <a:endParaRPr sz="1100" u="none" strike="noStrike" cap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 err="1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Analyzing</a:t>
                      </a:r>
                      <a:r>
                        <a:rPr lang="en-SG" sz="10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competitors' ads provides insight into creative strategies and audience targeting, offering clues to effective advertising practices and budget allocation.</a:t>
                      </a:r>
                      <a:endParaRPr sz="1000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6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. Engagement</a:t>
                      </a: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   Tactics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Contests, giveaways, polls, etc.</a:t>
                      </a:r>
                      <a:endParaRPr sz="1100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Use of Facebook Stories and Groups</a:t>
                      </a:r>
                      <a:endParaRPr sz="1100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Special engagement tactics can significantly increase interaction and loyalty. Understanding these can help in crafting compelling campaigns.</a:t>
                      </a:r>
                      <a:endParaRPr sz="1000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024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5. 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User Interaction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Response time to comments and messages</a:t>
                      </a:r>
                      <a:endParaRPr sz="1100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Type of responses (personalized vs. automated)</a:t>
                      </a:r>
                      <a:endParaRPr sz="1100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Prompt and effective communication builds trust and community. Observing how competitors manage interactions can improve your customer service approach.</a:t>
                      </a:r>
                      <a:endParaRPr sz="1000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054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6. Performance</a:t>
                      </a: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    Metrics</a:t>
                      </a:r>
                      <a:endParaRPr sz="1000" b="1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Engagement rate- Click-through rate (CTR) for ads</a:t>
                      </a:r>
                      <a:endParaRPr sz="1000" u="none" strike="noStrike" cap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Conversion rate</a:t>
                      </a:r>
                      <a:endParaRPr sz="1000" u="none" strike="noStrike" cap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Metrics offer a direct comparison of effectiveness. </a:t>
                      </a:r>
                      <a:r>
                        <a:rPr lang="en-SG" sz="1000" u="none" strike="noStrike" cap="none" dirty="0" err="1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Analyzing</a:t>
                      </a:r>
                      <a:r>
                        <a:rPr lang="en-SG" sz="10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these can help in setting realistic performance goals and refining your marketing strategies.</a:t>
                      </a:r>
                      <a:endParaRPr sz="1000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0581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7. </a:t>
                      </a:r>
                      <a:r>
                        <a:rPr lang="en-SG" sz="9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Branding and</a:t>
                      </a: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   Positioning</a:t>
                      </a:r>
                      <a:endParaRPr sz="9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</a:t>
                      </a:r>
                      <a:r>
                        <a:rPr lang="en-SG" sz="10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Tone of voice</a:t>
                      </a:r>
                      <a:endParaRPr sz="1000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- Visual branding in content and ads</a:t>
                      </a:r>
                      <a:endParaRPr sz="1000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0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The way competitors position themselves and communicate can provide insights into market expectations and opportunities for differentiation.</a:t>
                      </a:r>
                      <a:endParaRPr sz="1000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97A08B-6A43-671E-9275-344A6D56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38</a:t>
            </a:fld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F544D882-FD90-61E5-8958-324277198DC0}"/>
              </a:ext>
            </a:extLst>
          </p:cNvPr>
          <p:cNvSpPr/>
          <p:nvPr/>
        </p:nvSpPr>
        <p:spPr>
          <a:xfrm flipV="1">
            <a:off x="4987127" y="903986"/>
            <a:ext cx="508601" cy="432086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B1FD7B75-A401-1A26-7AB9-5E82C836F619}"/>
              </a:ext>
            </a:extLst>
          </p:cNvPr>
          <p:cNvSpPr/>
          <p:nvPr/>
        </p:nvSpPr>
        <p:spPr>
          <a:xfrm flipV="1">
            <a:off x="4987126" y="1842425"/>
            <a:ext cx="508601" cy="4320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4149F899-D35D-F982-7697-73C001549179}"/>
              </a:ext>
            </a:extLst>
          </p:cNvPr>
          <p:cNvSpPr/>
          <p:nvPr/>
        </p:nvSpPr>
        <p:spPr>
          <a:xfrm flipV="1">
            <a:off x="5113251" y="4151402"/>
            <a:ext cx="498118" cy="432086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BDC4079-A8CF-B09A-F48F-3D443F08FEFE}"/>
              </a:ext>
            </a:extLst>
          </p:cNvPr>
          <p:cNvSpPr/>
          <p:nvPr/>
        </p:nvSpPr>
        <p:spPr>
          <a:xfrm flipV="1">
            <a:off x="5102767" y="6017036"/>
            <a:ext cx="508601" cy="432087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91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05568" y="1390832"/>
            <a:ext cx="7914401" cy="4076338"/>
          </a:xfrm>
          <a:custGeom>
            <a:avLst/>
            <a:gdLst>
              <a:gd name="connsiteX0" fmla="*/ 0 w 7914401"/>
              <a:gd name="connsiteY0" fmla="*/ 0 h 4076338"/>
              <a:gd name="connsiteX1" fmla="*/ 580389 w 7914401"/>
              <a:gd name="connsiteY1" fmla="*/ 0 h 4076338"/>
              <a:gd name="connsiteX2" fmla="*/ 1002491 w 7914401"/>
              <a:gd name="connsiteY2" fmla="*/ 0 h 4076338"/>
              <a:gd name="connsiteX3" fmla="*/ 1820312 w 7914401"/>
              <a:gd name="connsiteY3" fmla="*/ 0 h 4076338"/>
              <a:gd name="connsiteX4" fmla="*/ 2400702 w 7914401"/>
              <a:gd name="connsiteY4" fmla="*/ 0 h 4076338"/>
              <a:gd name="connsiteX5" fmla="*/ 2981091 w 7914401"/>
              <a:gd name="connsiteY5" fmla="*/ 0 h 4076338"/>
              <a:gd name="connsiteX6" fmla="*/ 3798912 w 7914401"/>
              <a:gd name="connsiteY6" fmla="*/ 0 h 4076338"/>
              <a:gd name="connsiteX7" fmla="*/ 4300158 w 7914401"/>
              <a:gd name="connsiteY7" fmla="*/ 0 h 4076338"/>
              <a:gd name="connsiteX8" fmla="*/ 5117979 w 7914401"/>
              <a:gd name="connsiteY8" fmla="*/ 0 h 4076338"/>
              <a:gd name="connsiteX9" fmla="*/ 5935801 w 7914401"/>
              <a:gd name="connsiteY9" fmla="*/ 0 h 4076338"/>
              <a:gd name="connsiteX10" fmla="*/ 6595334 w 7914401"/>
              <a:gd name="connsiteY10" fmla="*/ 0 h 4076338"/>
              <a:gd name="connsiteX11" fmla="*/ 7914401 w 7914401"/>
              <a:gd name="connsiteY11" fmla="*/ 0 h 4076338"/>
              <a:gd name="connsiteX12" fmla="*/ 7914401 w 7914401"/>
              <a:gd name="connsiteY12" fmla="*/ 638626 h 4076338"/>
              <a:gd name="connsiteX13" fmla="*/ 7914401 w 7914401"/>
              <a:gd name="connsiteY13" fmla="*/ 1195726 h 4076338"/>
              <a:gd name="connsiteX14" fmla="*/ 7914401 w 7914401"/>
              <a:gd name="connsiteY14" fmla="*/ 1875115 h 4076338"/>
              <a:gd name="connsiteX15" fmla="*/ 7914401 w 7914401"/>
              <a:gd name="connsiteY15" fmla="*/ 2554505 h 4076338"/>
              <a:gd name="connsiteX16" fmla="*/ 7914401 w 7914401"/>
              <a:gd name="connsiteY16" fmla="*/ 3233895 h 4076338"/>
              <a:gd name="connsiteX17" fmla="*/ 7914401 w 7914401"/>
              <a:gd name="connsiteY17" fmla="*/ 4076338 h 4076338"/>
              <a:gd name="connsiteX18" fmla="*/ 7175724 w 7914401"/>
              <a:gd name="connsiteY18" fmla="*/ 4076338 h 4076338"/>
              <a:gd name="connsiteX19" fmla="*/ 6753622 w 7914401"/>
              <a:gd name="connsiteY19" fmla="*/ 4076338 h 4076338"/>
              <a:gd name="connsiteX20" fmla="*/ 6252377 w 7914401"/>
              <a:gd name="connsiteY20" fmla="*/ 4076338 h 4076338"/>
              <a:gd name="connsiteX21" fmla="*/ 5434555 w 7914401"/>
              <a:gd name="connsiteY21" fmla="*/ 4076338 h 4076338"/>
              <a:gd name="connsiteX22" fmla="*/ 4775022 w 7914401"/>
              <a:gd name="connsiteY22" fmla="*/ 4076338 h 4076338"/>
              <a:gd name="connsiteX23" fmla="*/ 4273777 w 7914401"/>
              <a:gd name="connsiteY23" fmla="*/ 4076338 h 4076338"/>
              <a:gd name="connsiteX24" fmla="*/ 3614243 w 7914401"/>
              <a:gd name="connsiteY24" fmla="*/ 4076338 h 4076338"/>
              <a:gd name="connsiteX25" fmla="*/ 3192142 w 7914401"/>
              <a:gd name="connsiteY25" fmla="*/ 4076338 h 4076338"/>
              <a:gd name="connsiteX26" fmla="*/ 2770040 w 7914401"/>
              <a:gd name="connsiteY26" fmla="*/ 4076338 h 4076338"/>
              <a:gd name="connsiteX27" fmla="*/ 2110507 w 7914401"/>
              <a:gd name="connsiteY27" fmla="*/ 4076338 h 4076338"/>
              <a:gd name="connsiteX28" fmla="*/ 1609262 w 7914401"/>
              <a:gd name="connsiteY28" fmla="*/ 4076338 h 4076338"/>
              <a:gd name="connsiteX29" fmla="*/ 870584 w 7914401"/>
              <a:gd name="connsiteY29" fmla="*/ 4076338 h 4076338"/>
              <a:gd name="connsiteX30" fmla="*/ 0 w 7914401"/>
              <a:gd name="connsiteY30" fmla="*/ 4076338 h 4076338"/>
              <a:gd name="connsiteX31" fmla="*/ 0 w 7914401"/>
              <a:gd name="connsiteY31" fmla="*/ 3356185 h 4076338"/>
              <a:gd name="connsiteX32" fmla="*/ 0 w 7914401"/>
              <a:gd name="connsiteY32" fmla="*/ 2636032 h 4076338"/>
              <a:gd name="connsiteX33" fmla="*/ 0 w 7914401"/>
              <a:gd name="connsiteY33" fmla="*/ 2038169 h 4076338"/>
              <a:gd name="connsiteX34" fmla="*/ 0 w 7914401"/>
              <a:gd name="connsiteY34" fmla="*/ 1318016 h 4076338"/>
              <a:gd name="connsiteX35" fmla="*/ 0 w 7914401"/>
              <a:gd name="connsiteY35" fmla="*/ 0 h 407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01" h="4076338" extrusionOk="0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0574-034B-5477-1C94-C200849C030E}"/>
              </a:ext>
            </a:extLst>
          </p:cNvPr>
          <p:cNvSpPr>
            <a:spLocks/>
          </p:cNvSpPr>
          <p:nvPr/>
        </p:nvSpPr>
        <p:spPr>
          <a:xfrm>
            <a:off x="8438097" y="5034712"/>
            <a:ext cx="1602908" cy="213350"/>
          </a:xfrm>
          <a:prstGeom prst="rect">
            <a:avLst/>
          </a:prstGeom>
        </p:spPr>
        <p:txBody>
          <a:bodyPr/>
          <a:lstStyle/>
          <a:p>
            <a:pPr algn="r" defTabSz="528066">
              <a:spcAft>
                <a:spcPts val="450"/>
              </a:spcAft>
            </a:pPr>
            <a:fld id="{00000000-1234-1234-1234-123412341234}" type="slidenum">
              <a:rPr lang="en-SG" sz="1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528066">
                <a:spcAft>
                  <a:spcPts val="450"/>
                </a:spcAft>
              </a:pPr>
              <a:t>39</a:t>
            </a:fld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1ED4D-B1EE-532F-65B9-782B93A4406A}"/>
              </a:ext>
            </a:extLst>
          </p:cNvPr>
          <p:cNvSpPr txBox="1"/>
          <p:nvPr/>
        </p:nvSpPr>
        <p:spPr>
          <a:xfrm>
            <a:off x="1009002" y="560129"/>
            <a:ext cx="9837679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Montserrat SemiBold" panose="00000700000000000000" pitchFamily="2" charset="0"/>
              </a:rPr>
              <a:t> Social Media Marketing Analysis - the critical areas to note: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773614-A68B-0935-B094-68F40E99D352}"/>
              </a:ext>
            </a:extLst>
          </p:cNvPr>
          <p:cNvSpPr txBox="1"/>
          <p:nvPr/>
        </p:nvSpPr>
        <p:spPr>
          <a:xfrm>
            <a:off x="651473" y="1369425"/>
            <a:ext cx="5383163" cy="384720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Montserrat SemiBold" panose="00000700000000000000" pitchFamily="2" charset="0"/>
              </a:rPr>
              <a:t>1. </a:t>
            </a:r>
            <a:r>
              <a:rPr lang="en-US" sz="2400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Social Media Presence</a:t>
            </a:r>
          </a:p>
          <a:p>
            <a:endParaRPr lang="en-US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Integration and Activity</a:t>
            </a:r>
            <a:endParaRPr lang="en-US" u="sng" dirty="0">
              <a:solidFill>
                <a:srgbClr val="00206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Active social media presence </a:t>
            </a:r>
            <a:r>
              <a:rPr lang="en-US" dirty="0">
                <a:latin typeface="Montserrat SemiBold" panose="00000700000000000000" pitchFamily="2" charset="0"/>
              </a:rPr>
              <a:t>and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 integration can drive more traffic,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 enhance brand visibility and improve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 social engagement.</a:t>
            </a:r>
          </a:p>
          <a:p>
            <a:pPr marL="742950" lvl="1" indent="-285750">
              <a:buFont typeface="+mj-lt"/>
              <a:buAutoNum type="arabicPeriod"/>
            </a:pPr>
            <a:endParaRPr lang="en-US" dirty="0"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1845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Use of Marketing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Use of Marketing Analytics</a:t>
            </a:r>
            <a:endParaRPr lang="en-US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r>
              <a:rPr lang="en-US" b="1" dirty="0">
                <a:latin typeface="Montserrat SemiBold" panose="00000700000000000000" pitchFamily="2" charset="0"/>
              </a:rPr>
              <a:t>    </a:t>
            </a:r>
            <a:r>
              <a:rPr lang="en-US" dirty="0">
                <a:latin typeface="Montserrat SemiBold" panose="00000700000000000000" pitchFamily="2" charset="0"/>
              </a:rPr>
              <a:t>Analytics provide insights into user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behavior, helping to tailor strategies for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better results.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F7FC5C-45E9-F028-1D8D-96F51A1FE9EC}"/>
              </a:ext>
            </a:extLst>
          </p:cNvPr>
          <p:cNvSpPr txBox="1"/>
          <p:nvPr/>
        </p:nvSpPr>
        <p:spPr>
          <a:xfrm>
            <a:off x="6119054" y="1510465"/>
            <a:ext cx="4727627" cy="341632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latin typeface="Montserrat SemiBold" panose="00000700000000000000" pitchFamily="2" charset="0"/>
            </a:endParaRPr>
          </a:p>
          <a:p>
            <a:endParaRPr lang="en-US" b="1" dirty="0"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Email Marketing Integration</a:t>
            </a:r>
          </a:p>
          <a:p>
            <a:r>
              <a:rPr lang="en-US" b="1" dirty="0">
                <a:latin typeface="Montserrat SemiBold" panose="00000700000000000000" pitchFamily="2" charset="0"/>
              </a:rPr>
              <a:t>   </a:t>
            </a:r>
            <a:r>
              <a:rPr lang="en-US" b="1" dirty="0">
                <a:solidFill>
                  <a:srgbClr val="002060"/>
                </a:solidFill>
                <a:latin typeface="Montserrat SemiBold" panose="00000700000000000000" pitchFamily="2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E</a:t>
            </a: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ffective email marketing </a:t>
            </a:r>
            <a:r>
              <a:rPr lang="en-US" dirty="0">
                <a:latin typeface="Montserrat SemiBold" panose="00000700000000000000" pitchFamily="2" charset="0"/>
              </a:rPr>
              <a:t>can drive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 engagement, retention, and</a:t>
            </a:r>
          </a:p>
          <a:p>
            <a:r>
              <a:rPr lang="en-US" dirty="0">
                <a:latin typeface="Montserrat SemiBold" panose="00000700000000000000" pitchFamily="2" charset="0"/>
              </a:rPr>
              <a:t>     conversions and actions to buy.</a:t>
            </a:r>
          </a:p>
          <a:p>
            <a:endParaRPr lang="en-US" dirty="0">
              <a:latin typeface="Montserrat SemiBold" panose="00000700000000000000" pitchFamily="2" charset="0"/>
            </a:endParaRPr>
          </a:p>
          <a:p>
            <a:endParaRPr lang="en-US" dirty="0">
              <a:latin typeface="Montserrat SemiBold" panose="00000700000000000000" pitchFamily="2" charset="0"/>
            </a:endParaRPr>
          </a:p>
          <a:p>
            <a:endParaRPr lang="en-US" dirty="0">
              <a:latin typeface="Montserrat SemiBold" panose="00000700000000000000" pitchFamily="2" charset="0"/>
            </a:endParaRPr>
          </a:p>
          <a:p>
            <a:endParaRPr lang="en-US" dirty="0">
              <a:latin typeface="Montserrat SemiBold" panose="00000700000000000000" pitchFamily="2" charset="0"/>
            </a:endParaRPr>
          </a:p>
          <a:p>
            <a:endParaRPr lang="en-US" dirty="0">
              <a:latin typeface="Montserrat SemiBold" panose="00000700000000000000" pitchFamily="2" charset="0"/>
            </a:endParaRPr>
          </a:p>
          <a:p>
            <a:endParaRPr lang="en-S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E2A6D-313C-C26F-BCC8-0F5352B2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2" descr="Free photo hand drawn illustrations of social media">
            <a:extLst>
              <a:ext uri="{FF2B5EF4-FFF2-40B4-BE49-F238E27FC236}">
                <a16:creationId xmlns:a16="http://schemas.microsoft.com/office/drawing/2014/main" id="{B3931894-86ED-0525-2EE8-2E7D980B3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593" y="3371637"/>
            <a:ext cx="2496304" cy="134551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4CA16F5B-858B-8EC2-AF42-A6D4C0536BDD}"/>
              </a:ext>
            </a:extLst>
          </p:cNvPr>
          <p:cNvSpPr/>
          <p:nvPr/>
        </p:nvSpPr>
        <p:spPr>
          <a:xfrm>
            <a:off x="5091673" y="1510465"/>
            <a:ext cx="884903" cy="899651"/>
          </a:xfrm>
          <a:prstGeom prst="star5">
            <a:avLst/>
          </a:prstGeom>
          <a:solidFill>
            <a:srgbClr val="FF0000"/>
          </a:solidFill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135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205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989829" y="914400"/>
            <a:ext cx="7918105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A1ABD-F7ED-3303-AF6A-275CF4E0259C}"/>
              </a:ext>
            </a:extLst>
          </p:cNvPr>
          <p:cNvSpPr/>
          <p:nvPr/>
        </p:nvSpPr>
        <p:spPr>
          <a:xfrm>
            <a:off x="3662518" y="1160443"/>
            <a:ext cx="4788775" cy="143302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poon and fork on a napkin&#10;&#10;Description automatically generated">
            <a:extLst>
              <a:ext uri="{FF2B5EF4-FFF2-40B4-BE49-F238E27FC236}">
                <a16:creationId xmlns:a16="http://schemas.microsoft.com/office/drawing/2014/main" id="{2DCA0316-4E44-7E5A-FA77-889ECBCC7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623433" y="1445104"/>
            <a:ext cx="1336677" cy="1076775"/>
          </a:xfrm>
          <a:prstGeom prst="rect">
            <a:avLst/>
          </a:prstGeom>
        </p:spPr>
      </p:pic>
      <p:sp>
        <p:nvSpPr>
          <p:cNvPr id="6" name="Google Shape;194;g2740ba676fe_0_0">
            <a:extLst>
              <a:ext uri="{FF2B5EF4-FFF2-40B4-BE49-F238E27FC236}">
                <a16:creationId xmlns:a16="http://schemas.microsoft.com/office/drawing/2014/main" id="{6EEEA0FB-2FC4-E266-3451-715EDE7AFF6D}"/>
              </a:ext>
            </a:extLst>
          </p:cNvPr>
          <p:cNvSpPr txBox="1"/>
          <p:nvPr/>
        </p:nvSpPr>
        <p:spPr>
          <a:xfrm>
            <a:off x="4268546" y="1350524"/>
            <a:ext cx="3647871" cy="11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58368">
              <a:spcAft>
                <a:spcPts val="600"/>
              </a:spcAft>
              <a:buClr>
                <a:srgbClr val="000000"/>
              </a:buClr>
              <a:buSzPts val="3600"/>
            </a:pPr>
            <a:r>
              <a:rPr lang="en-SG" sz="288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Current </a:t>
            </a:r>
          </a:p>
          <a:p>
            <a:pPr algn="ctr" defTabSz="658368">
              <a:spcAft>
                <a:spcPts val="600"/>
              </a:spcAft>
              <a:buClr>
                <a:srgbClr val="000000"/>
              </a:buClr>
              <a:buSzPts val="3600"/>
            </a:pPr>
            <a:r>
              <a:rPr lang="en-SG" sz="288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Lead Generation</a:t>
            </a:r>
            <a:endParaRPr lang="en-SG" sz="4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73f00a8ea7_0_30"/>
          <p:cNvSpPr txBox="1"/>
          <p:nvPr/>
        </p:nvSpPr>
        <p:spPr>
          <a:xfrm>
            <a:off x="2152373" y="2904358"/>
            <a:ext cx="6598450" cy="317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6888" indent="-246888" defTabSz="658368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1728" kern="1200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+mn-ea"/>
                <a:cs typeface="+mn-cs"/>
                <a:sym typeface="Montserrat Medium"/>
              </a:rPr>
              <a:t>   </a:t>
            </a:r>
            <a:r>
              <a:rPr lang="en-US" sz="1728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All leads</a:t>
            </a:r>
            <a:r>
              <a:rPr lang="en-US" sz="1728" kern="1200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+mn-ea"/>
                <a:cs typeface="+mn-cs"/>
                <a:sym typeface="Montserrat Medium"/>
              </a:rPr>
              <a:t> </a:t>
            </a:r>
            <a:r>
              <a:rPr lang="en-US" sz="1728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are currently generated by </a:t>
            </a:r>
          </a:p>
          <a:p>
            <a:pPr marL="658368" lvl="1" indent="-274320" defTabSz="658368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1728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"</a:t>
            </a:r>
            <a:r>
              <a:rPr lang="en-US" sz="1728" b="1" kern="1200" dirty="0">
                <a:solidFill>
                  <a:schemeClr val="bg1"/>
                </a:solidFill>
                <a:latin typeface="Montserrat Medium"/>
                <a:ea typeface="+mn-ea"/>
                <a:cs typeface="+mn-cs"/>
                <a:sym typeface="Montserrat Medium"/>
              </a:rPr>
              <a:t>WORD of Mouth</a:t>
            </a:r>
            <a:r>
              <a:rPr lang="en-US" sz="1728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”</a:t>
            </a:r>
          </a:p>
          <a:p>
            <a:pPr marL="658368" defTabSz="658368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400"/>
            </a:pPr>
            <a:endParaRPr lang="en-US" sz="1728" kern="1200" dirty="0">
              <a:solidFill>
                <a:schemeClr val="bg1">
                  <a:lumMod val="95000"/>
                </a:schemeClr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658368" lvl="1" indent="-274320" defTabSz="658368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lang="en-US" sz="1728" kern="1200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+mn-ea"/>
                <a:cs typeface="+mn-cs"/>
                <a:sym typeface="Montserrat Medium"/>
              </a:rPr>
              <a:t>                         for </a:t>
            </a:r>
            <a:r>
              <a:rPr lang="en-US" sz="1728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</a:rPr>
              <a:t>delivery leads </a:t>
            </a:r>
            <a:r>
              <a:rPr lang="en-US" sz="1728" kern="1200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+mn-ea"/>
                <a:cs typeface="+mn-cs"/>
                <a:sym typeface="Montserrat Medium"/>
              </a:rPr>
              <a:t> </a:t>
            </a:r>
            <a:r>
              <a:rPr lang="en-US" sz="1728" b="1" kern="1200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+mn-ea"/>
                <a:cs typeface="+mn-cs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https://www.foodpanda.sg/restaurant/jedo/thai-to-go-changi-road-islandwide</a:t>
            </a:r>
            <a:endParaRPr lang="en-US" sz="1728" b="1" kern="1200" dirty="0">
              <a:solidFill>
                <a:schemeClr val="bg1">
                  <a:lumMod val="95000"/>
                </a:schemeClr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384048" lvl="1" defTabSz="658368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</a:pPr>
            <a:r>
              <a:rPr lang="en-US" sz="1728" kern="1200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+mn-ea"/>
                <a:cs typeface="+mn-cs"/>
                <a:sym typeface="Montserrat Medium"/>
              </a:rPr>
              <a:t>                    </a:t>
            </a:r>
            <a:endParaRPr lang="en-US" sz="1728" kern="1200" dirty="0">
              <a:solidFill>
                <a:schemeClr val="bg1">
                  <a:lumMod val="95000"/>
                </a:schemeClr>
              </a:solidFill>
              <a:latin typeface="Montserrat Medium"/>
              <a:sym typeface="Montserrat Medium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58368" lvl="1" indent="-274320" defTabSz="658368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○"/>
            </a:pPr>
            <a:r>
              <a:rPr lang="en-US" sz="1728" b="1" kern="1200" dirty="0">
                <a:solidFill>
                  <a:srgbClr val="FFFF00"/>
                </a:solidFill>
                <a:latin typeface="Montserrat Medium"/>
                <a:ea typeface="+mn-ea"/>
                <a:cs typeface="+mn-cs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Catering leads</a:t>
            </a:r>
            <a:r>
              <a:rPr lang="en-US" sz="1728" b="1" kern="1200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+mn-ea"/>
                <a:cs typeface="+mn-cs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        https://www.foodline.sg/catering/Thaitogo/</a:t>
            </a:r>
            <a:endParaRPr lang="en-US" sz="1728" b="1" kern="1200" dirty="0">
              <a:solidFill>
                <a:schemeClr val="bg1">
                  <a:lumMod val="95000"/>
                </a:schemeClr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987552" lvl="2" indent="-274320" defTabSz="658368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400"/>
              <a:buFont typeface="Montserrat Medium"/>
              <a:buChar char="■"/>
            </a:pPr>
            <a:endParaRPr lang="en-US" sz="1728" kern="1200" dirty="0">
              <a:solidFill>
                <a:schemeClr val="bg1">
                  <a:lumMod val="95000"/>
                </a:schemeClr>
              </a:solidFill>
              <a:latin typeface="Montserrat Medium"/>
              <a:ea typeface="+mn-ea"/>
              <a:cs typeface="+mn-cs"/>
              <a:sym typeface="Montserrat Medium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chemeClr val="bg1">
                  <a:lumMod val="9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B59F6B-E916-8123-DCD0-5A13A8822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177" y="1270805"/>
            <a:ext cx="2205303" cy="2135047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10" name="Picture 9" descr="A map with a location on it&#10;&#10;Description automatically generated">
            <a:extLst>
              <a:ext uri="{FF2B5EF4-FFF2-40B4-BE49-F238E27FC236}">
                <a16:creationId xmlns:a16="http://schemas.microsoft.com/office/drawing/2014/main" id="{31152D8C-B569-333B-DBDC-18F8B7B61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869" y="3675446"/>
            <a:ext cx="2160612" cy="1850924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2050" name="Picture 2" descr="See related image detail. Kerja Sepenuh Masa Business Development Manager (Vouchers-Rewards ...">
            <a:extLst>
              <a:ext uri="{FF2B5EF4-FFF2-40B4-BE49-F238E27FC236}">
                <a16:creationId xmlns:a16="http://schemas.microsoft.com/office/drawing/2014/main" id="{EFDFE452-12D2-E412-1C91-3BCBFBEB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894" y="5221372"/>
            <a:ext cx="908337" cy="50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79E319-28AA-2009-3510-487FC9314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1966" y="3731342"/>
            <a:ext cx="1409601" cy="380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8FA595-E713-D092-F347-79987CA7C9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0088" y="3103640"/>
            <a:ext cx="855806" cy="8044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F3305-99C6-8C90-75FB-C2CC0B0A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69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05568" y="1390832"/>
            <a:ext cx="7914401" cy="4076338"/>
          </a:xfrm>
          <a:custGeom>
            <a:avLst/>
            <a:gdLst>
              <a:gd name="connsiteX0" fmla="*/ 0 w 7914401"/>
              <a:gd name="connsiteY0" fmla="*/ 0 h 4076338"/>
              <a:gd name="connsiteX1" fmla="*/ 580389 w 7914401"/>
              <a:gd name="connsiteY1" fmla="*/ 0 h 4076338"/>
              <a:gd name="connsiteX2" fmla="*/ 1002491 w 7914401"/>
              <a:gd name="connsiteY2" fmla="*/ 0 h 4076338"/>
              <a:gd name="connsiteX3" fmla="*/ 1820312 w 7914401"/>
              <a:gd name="connsiteY3" fmla="*/ 0 h 4076338"/>
              <a:gd name="connsiteX4" fmla="*/ 2400702 w 7914401"/>
              <a:gd name="connsiteY4" fmla="*/ 0 h 4076338"/>
              <a:gd name="connsiteX5" fmla="*/ 2981091 w 7914401"/>
              <a:gd name="connsiteY5" fmla="*/ 0 h 4076338"/>
              <a:gd name="connsiteX6" fmla="*/ 3798912 w 7914401"/>
              <a:gd name="connsiteY6" fmla="*/ 0 h 4076338"/>
              <a:gd name="connsiteX7" fmla="*/ 4300158 w 7914401"/>
              <a:gd name="connsiteY7" fmla="*/ 0 h 4076338"/>
              <a:gd name="connsiteX8" fmla="*/ 5117979 w 7914401"/>
              <a:gd name="connsiteY8" fmla="*/ 0 h 4076338"/>
              <a:gd name="connsiteX9" fmla="*/ 5935801 w 7914401"/>
              <a:gd name="connsiteY9" fmla="*/ 0 h 4076338"/>
              <a:gd name="connsiteX10" fmla="*/ 6595334 w 7914401"/>
              <a:gd name="connsiteY10" fmla="*/ 0 h 4076338"/>
              <a:gd name="connsiteX11" fmla="*/ 7914401 w 7914401"/>
              <a:gd name="connsiteY11" fmla="*/ 0 h 4076338"/>
              <a:gd name="connsiteX12" fmla="*/ 7914401 w 7914401"/>
              <a:gd name="connsiteY12" fmla="*/ 638626 h 4076338"/>
              <a:gd name="connsiteX13" fmla="*/ 7914401 w 7914401"/>
              <a:gd name="connsiteY13" fmla="*/ 1195726 h 4076338"/>
              <a:gd name="connsiteX14" fmla="*/ 7914401 w 7914401"/>
              <a:gd name="connsiteY14" fmla="*/ 1875115 h 4076338"/>
              <a:gd name="connsiteX15" fmla="*/ 7914401 w 7914401"/>
              <a:gd name="connsiteY15" fmla="*/ 2554505 h 4076338"/>
              <a:gd name="connsiteX16" fmla="*/ 7914401 w 7914401"/>
              <a:gd name="connsiteY16" fmla="*/ 3233895 h 4076338"/>
              <a:gd name="connsiteX17" fmla="*/ 7914401 w 7914401"/>
              <a:gd name="connsiteY17" fmla="*/ 4076338 h 4076338"/>
              <a:gd name="connsiteX18" fmla="*/ 7175724 w 7914401"/>
              <a:gd name="connsiteY18" fmla="*/ 4076338 h 4076338"/>
              <a:gd name="connsiteX19" fmla="*/ 6753622 w 7914401"/>
              <a:gd name="connsiteY19" fmla="*/ 4076338 h 4076338"/>
              <a:gd name="connsiteX20" fmla="*/ 6252377 w 7914401"/>
              <a:gd name="connsiteY20" fmla="*/ 4076338 h 4076338"/>
              <a:gd name="connsiteX21" fmla="*/ 5434555 w 7914401"/>
              <a:gd name="connsiteY21" fmla="*/ 4076338 h 4076338"/>
              <a:gd name="connsiteX22" fmla="*/ 4775022 w 7914401"/>
              <a:gd name="connsiteY22" fmla="*/ 4076338 h 4076338"/>
              <a:gd name="connsiteX23" fmla="*/ 4273777 w 7914401"/>
              <a:gd name="connsiteY23" fmla="*/ 4076338 h 4076338"/>
              <a:gd name="connsiteX24" fmla="*/ 3614243 w 7914401"/>
              <a:gd name="connsiteY24" fmla="*/ 4076338 h 4076338"/>
              <a:gd name="connsiteX25" fmla="*/ 3192142 w 7914401"/>
              <a:gd name="connsiteY25" fmla="*/ 4076338 h 4076338"/>
              <a:gd name="connsiteX26" fmla="*/ 2770040 w 7914401"/>
              <a:gd name="connsiteY26" fmla="*/ 4076338 h 4076338"/>
              <a:gd name="connsiteX27" fmla="*/ 2110507 w 7914401"/>
              <a:gd name="connsiteY27" fmla="*/ 4076338 h 4076338"/>
              <a:gd name="connsiteX28" fmla="*/ 1609262 w 7914401"/>
              <a:gd name="connsiteY28" fmla="*/ 4076338 h 4076338"/>
              <a:gd name="connsiteX29" fmla="*/ 870584 w 7914401"/>
              <a:gd name="connsiteY29" fmla="*/ 4076338 h 4076338"/>
              <a:gd name="connsiteX30" fmla="*/ 0 w 7914401"/>
              <a:gd name="connsiteY30" fmla="*/ 4076338 h 4076338"/>
              <a:gd name="connsiteX31" fmla="*/ 0 w 7914401"/>
              <a:gd name="connsiteY31" fmla="*/ 3356185 h 4076338"/>
              <a:gd name="connsiteX32" fmla="*/ 0 w 7914401"/>
              <a:gd name="connsiteY32" fmla="*/ 2636032 h 4076338"/>
              <a:gd name="connsiteX33" fmla="*/ 0 w 7914401"/>
              <a:gd name="connsiteY33" fmla="*/ 2038169 h 4076338"/>
              <a:gd name="connsiteX34" fmla="*/ 0 w 7914401"/>
              <a:gd name="connsiteY34" fmla="*/ 1318016 h 4076338"/>
              <a:gd name="connsiteX35" fmla="*/ 0 w 7914401"/>
              <a:gd name="connsiteY35" fmla="*/ 0 h 407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01" h="4076338" extrusionOk="0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0574-034B-5477-1C94-C200849C030E}"/>
              </a:ext>
            </a:extLst>
          </p:cNvPr>
          <p:cNvSpPr>
            <a:spLocks/>
          </p:cNvSpPr>
          <p:nvPr/>
        </p:nvSpPr>
        <p:spPr>
          <a:xfrm>
            <a:off x="8438097" y="5034712"/>
            <a:ext cx="1602908" cy="213350"/>
          </a:xfrm>
          <a:prstGeom prst="rect">
            <a:avLst/>
          </a:prstGeom>
        </p:spPr>
        <p:txBody>
          <a:bodyPr/>
          <a:lstStyle/>
          <a:p>
            <a:pPr algn="r" defTabSz="528066">
              <a:spcAft>
                <a:spcPts val="450"/>
              </a:spcAft>
            </a:pPr>
            <a:fld id="{00000000-1234-1234-1234-123412341234}" type="slidenum">
              <a:rPr lang="en-SG" sz="10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528066">
                <a:spcAft>
                  <a:spcPts val="450"/>
                </a:spcAft>
              </a:pPr>
              <a:t>40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F48F0-58EF-E058-BFDC-866A7F9DA554}"/>
              </a:ext>
            </a:extLst>
          </p:cNvPr>
          <p:cNvSpPr txBox="1"/>
          <p:nvPr/>
        </p:nvSpPr>
        <p:spPr>
          <a:xfrm>
            <a:off x="214103" y="1280387"/>
            <a:ext cx="5624051" cy="430887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SG" sz="22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2. </a:t>
            </a:r>
            <a:r>
              <a:rPr lang="en-SG" sz="2200" b="1" u="sng" dirty="0">
                <a:solidFill>
                  <a:srgbClr val="FF0000"/>
                </a:solidFill>
                <a:latin typeface="Montserrat SemiBold" panose="00000700000000000000" pitchFamily="2" charset="0"/>
              </a:rPr>
              <a:t>Social Media Performance Analysis</a:t>
            </a:r>
          </a:p>
          <a:p>
            <a:r>
              <a:rPr lang="en-SG" sz="2000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   </a:t>
            </a:r>
            <a:r>
              <a:rPr lang="en-SG" sz="2000" b="1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(</a:t>
            </a:r>
            <a:r>
              <a:rPr lang="en-SG" sz="2000" b="1" u="sng" dirty="0" err="1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Thaitogo</a:t>
            </a:r>
            <a:r>
              <a:rPr lang="en-SG" sz="2000" b="1" u="sng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Restaurant Vs Competitors)</a:t>
            </a:r>
          </a:p>
          <a:p>
            <a:endParaRPr lang="en-SG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u="sng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Platforms</a:t>
            </a:r>
            <a:r>
              <a:rPr lang="en-SG" sz="2000" b="1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 Used</a:t>
            </a:r>
            <a:endParaRPr lang="en-SG" sz="2000" dirty="0">
              <a:solidFill>
                <a:srgbClr val="0070C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r>
              <a:rPr lang="en-SG" sz="2000" dirty="0">
                <a:latin typeface="Montserrat SemiBold" panose="00000700000000000000" pitchFamily="2" charset="0"/>
              </a:rPr>
              <a:t>     </a:t>
            </a:r>
            <a:r>
              <a:rPr lang="en-SG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Facebook / Instagram </a:t>
            </a:r>
          </a:p>
          <a:p>
            <a:endParaRPr lang="en-SG" sz="2000" dirty="0">
              <a:latin typeface="Montserrat SemiBold" panose="000007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u="sng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Key Metrics to Check</a:t>
            </a:r>
            <a:r>
              <a:rPr lang="en-SG" sz="2000" b="1" dirty="0">
                <a:solidFill>
                  <a:srgbClr val="0070C0"/>
                </a:solidFill>
                <a:latin typeface="Montserrat SemiBold" panose="00000700000000000000" pitchFamily="2" charset="0"/>
              </a:rPr>
              <a:t>:</a:t>
            </a:r>
            <a:endParaRPr lang="en-SG" sz="2000" dirty="0">
              <a:solidFill>
                <a:srgbClr val="0070C0"/>
              </a:solidFill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FB330B"/>
                </a:solidFill>
                <a:latin typeface="Montserrat SemiBold" panose="00000700000000000000" pitchFamily="2" charset="0"/>
              </a:rPr>
              <a:t>Engagement Rates *</a:t>
            </a:r>
          </a:p>
          <a:p>
            <a:pPr lvl="1"/>
            <a:r>
              <a:rPr lang="en-SG" sz="2000" dirty="0">
                <a:latin typeface="Montserrat SemiBold" panose="00000700000000000000" pitchFamily="2" charset="0"/>
              </a:rPr>
              <a:t>    (likes, comments, shares)</a:t>
            </a:r>
          </a:p>
          <a:p>
            <a:pPr lvl="1"/>
            <a:endParaRPr lang="en-SG" sz="2000" dirty="0"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No. of Followers *</a:t>
            </a:r>
          </a:p>
          <a:p>
            <a:pPr lvl="1"/>
            <a:r>
              <a:rPr lang="en-SG" sz="20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    </a:t>
            </a:r>
            <a:r>
              <a:rPr lang="en-SG" sz="2000" b="1" dirty="0">
                <a:latin typeface="Montserrat SemiBold" panose="00000700000000000000" pitchFamily="2" charset="0"/>
              </a:rPr>
              <a:t>(indicating relevance &amp; growth)</a:t>
            </a:r>
          </a:p>
          <a:p>
            <a:pPr lvl="1"/>
            <a:endParaRPr lang="en-SG" dirty="0">
              <a:latin typeface="Montserrat SemiBold" panose="00000700000000000000" pitchFamily="2" charset="0"/>
            </a:endParaRPr>
          </a:p>
          <a:p>
            <a:endParaRPr lang="en-SG" sz="1600" dirty="0">
              <a:latin typeface="Montserrat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587D5-2CD5-B462-F242-699096283836}"/>
              </a:ext>
            </a:extLst>
          </p:cNvPr>
          <p:cNvSpPr txBox="1"/>
          <p:nvPr/>
        </p:nvSpPr>
        <p:spPr>
          <a:xfrm>
            <a:off x="5987674" y="1282624"/>
            <a:ext cx="5000889" cy="4062651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200" dirty="0">
                <a:solidFill>
                  <a:srgbClr val="FB330B"/>
                </a:solidFill>
                <a:latin typeface="Montserrat SemiBold" panose="00000700000000000000" pitchFamily="2" charset="0"/>
              </a:rPr>
              <a:t>Content</a:t>
            </a:r>
            <a:r>
              <a:rPr lang="en-SG" sz="2400" dirty="0">
                <a:solidFill>
                  <a:srgbClr val="FB330B"/>
                </a:solidFill>
                <a:latin typeface="Montserrat SemiBold" panose="00000700000000000000" pitchFamily="2" charset="0"/>
              </a:rPr>
              <a:t> </a:t>
            </a:r>
            <a:r>
              <a:rPr lang="en-SG" sz="2000" dirty="0">
                <a:solidFill>
                  <a:srgbClr val="FB330B"/>
                </a:solidFill>
                <a:latin typeface="Montserrat SemiBold" panose="00000700000000000000" pitchFamily="2" charset="0"/>
              </a:rPr>
              <a:t>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Montserrat SemiBold" panose="00000700000000000000" pitchFamily="2" charset="0"/>
              </a:rPr>
              <a:t>Posts, Stories, Videos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latin typeface="Montserrat SemiBold" panose="00000700000000000000" pitchFamily="2" charset="0"/>
              </a:rPr>
              <a:t>Posting Frequency</a:t>
            </a:r>
          </a:p>
          <a:p>
            <a:endParaRPr lang="en-US" b="1" dirty="0"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Customer Engagement, Reviews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 &amp;</a:t>
            </a:r>
          </a:p>
          <a:p>
            <a:r>
              <a:rPr lang="en-US" b="1" dirty="0">
                <a:solidFill>
                  <a:srgbClr val="0070C0"/>
                </a:solidFill>
                <a:latin typeface="Montserrat SemiBold" panose="00000700000000000000" pitchFamily="2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Testimonials</a:t>
            </a:r>
            <a:endParaRPr lang="en-US" dirty="0">
              <a:solidFill>
                <a:srgbClr val="0070C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Positive reviews</a:t>
            </a:r>
            <a:r>
              <a:rPr lang="en-US" dirty="0">
                <a:latin typeface="Montserrat SemiBold" panose="00000700000000000000" pitchFamily="2" charset="0"/>
              </a:rPr>
              <a:t> and testimonials build trust and credibility, influencing buying and ordering patterns.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Montserrat SemiBold" panose="00000700000000000000" pitchFamily="2" charset="0"/>
              </a:rPr>
              <a:t>Feedback 360 </a:t>
            </a:r>
            <a:r>
              <a:rPr lang="en-US" dirty="0">
                <a:latin typeface="Montserrat SemiBold" panose="00000700000000000000" pitchFamily="2" charset="0"/>
              </a:rPr>
              <a:t>can enhance the brand's reputation and encourage new customers to choose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Thaitogo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restaurant.</a:t>
            </a:r>
            <a:endParaRPr lang="en-S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CDC8D-7F81-2CEF-A9AD-6F2118D7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1770B-2574-34BA-33FC-BED8EC37EA09}"/>
              </a:ext>
            </a:extLst>
          </p:cNvPr>
          <p:cNvSpPr txBox="1"/>
          <p:nvPr/>
        </p:nvSpPr>
        <p:spPr>
          <a:xfrm>
            <a:off x="425672" y="481299"/>
            <a:ext cx="10342179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Montserrat SemiBold" panose="00000700000000000000" pitchFamily="2" charset="0"/>
              </a:rPr>
              <a:t> Social Media Marketing Analysis – the critical areas to note:</a:t>
            </a:r>
          </a:p>
        </p:txBody>
      </p:sp>
      <p:pic>
        <p:nvPicPr>
          <p:cNvPr id="7" name="Picture 2" descr="Image result for Icon for Content">
            <a:extLst>
              <a:ext uri="{FF2B5EF4-FFF2-40B4-BE49-F238E27FC236}">
                <a16:creationId xmlns:a16="http://schemas.microsoft.com/office/drawing/2014/main" id="{DC42CB7B-531C-B232-4C20-79E0FE75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067" y="1433529"/>
            <a:ext cx="1091925" cy="94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ar: 5 Points 7">
            <a:extLst>
              <a:ext uri="{FF2B5EF4-FFF2-40B4-BE49-F238E27FC236}">
                <a16:creationId xmlns:a16="http://schemas.microsoft.com/office/drawing/2014/main" id="{3821690C-BA6B-1DDD-6A8F-CBC62B93D71A}"/>
              </a:ext>
            </a:extLst>
          </p:cNvPr>
          <p:cNvSpPr/>
          <p:nvPr/>
        </p:nvSpPr>
        <p:spPr>
          <a:xfrm>
            <a:off x="4459304" y="2223351"/>
            <a:ext cx="884903" cy="899651"/>
          </a:xfrm>
          <a:prstGeom prst="star5">
            <a:avLst/>
          </a:prstGeom>
          <a:solidFill>
            <a:srgbClr val="FF0000"/>
          </a:solidFill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8713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163" y="1228906"/>
            <a:ext cx="7746709" cy="43586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494882" y="1687109"/>
            <a:ext cx="6683207" cy="3442207"/>
          </a:xfrm>
          <a:custGeom>
            <a:avLst/>
            <a:gdLst>
              <a:gd name="connsiteX0" fmla="*/ 0 w 6683207"/>
              <a:gd name="connsiteY0" fmla="*/ 0 h 3442207"/>
              <a:gd name="connsiteX1" fmla="*/ 601489 w 6683207"/>
              <a:gd name="connsiteY1" fmla="*/ 0 h 3442207"/>
              <a:gd name="connsiteX2" fmla="*/ 1069313 w 6683207"/>
              <a:gd name="connsiteY2" fmla="*/ 0 h 3442207"/>
              <a:gd name="connsiteX3" fmla="*/ 1871298 w 6683207"/>
              <a:gd name="connsiteY3" fmla="*/ 0 h 3442207"/>
              <a:gd name="connsiteX4" fmla="*/ 2472787 w 6683207"/>
              <a:gd name="connsiteY4" fmla="*/ 0 h 3442207"/>
              <a:gd name="connsiteX5" fmla="*/ 3074275 w 6683207"/>
              <a:gd name="connsiteY5" fmla="*/ 0 h 3442207"/>
              <a:gd name="connsiteX6" fmla="*/ 3876260 w 6683207"/>
              <a:gd name="connsiteY6" fmla="*/ 0 h 3442207"/>
              <a:gd name="connsiteX7" fmla="*/ 4410917 w 6683207"/>
              <a:gd name="connsiteY7" fmla="*/ 0 h 3442207"/>
              <a:gd name="connsiteX8" fmla="*/ 5212901 w 6683207"/>
              <a:gd name="connsiteY8" fmla="*/ 0 h 3442207"/>
              <a:gd name="connsiteX9" fmla="*/ 6014886 w 6683207"/>
              <a:gd name="connsiteY9" fmla="*/ 0 h 3442207"/>
              <a:gd name="connsiteX10" fmla="*/ 6683207 w 6683207"/>
              <a:gd name="connsiteY10" fmla="*/ 0 h 3442207"/>
              <a:gd name="connsiteX11" fmla="*/ 6683207 w 6683207"/>
              <a:gd name="connsiteY11" fmla="*/ 757286 h 3442207"/>
              <a:gd name="connsiteX12" fmla="*/ 6683207 w 6683207"/>
              <a:gd name="connsiteY12" fmla="*/ 1480149 h 3442207"/>
              <a:gd name="connsiteX13" fmla="*/ 6683207 w 6683207"/>
              <a:gd name="connsiteY13" fmla="*/ 2065324 h 3442207"/>
              <a:gd name="connsiteX14" fmla="*/ 6683207 w 6683207"/>
              <a:gd name="connsiteY14" fmla="*/ 2753766 h 3442207"/>
              <a:gd name="connsiteX15" fmla="*/ 6683207 w 6683207"/>
              <a:gd name="connsiteY15" fmla="*/ 3442207 h 3442207"/>
              <a:gd name="connsiteX16" fmla="*/ 6014886 w 6683207"/>
              <a:gd name="connsiteY16" fmla="*/ 3442207 h 3442207"/>
              <a:gd name="connsiteX17" fmla="*/ 5212901 w 6683207"/>
              <a:gd name="connsiteY17" fmla="*/ 3442207 h 3442207"/>
              <a:gd name="connsiteX18" fmla="*/ 4544581 w 6683207"/>
              <a:gd name="connsiteY18" fmla="*/ 3442207 h 3442207"/>
              <a:gd name="connsiteX19" fmla="*/ 4076756 w 6683207"/>
              <a:gd name="connsiteY19" fmla="*/ 3442207 h 3442207"/>
              <a:gd name="connsiteX20" fmla="*/ 3542100 w 6683207"/>
              <a:gd name="connsiteY20" fmla="*/ 3442207 h 3442207"/>
              <a:gd name="connsiteX21" fmla="*/ 2740115 w 6683207"/>
              <a:gd name="connsiteY21" fmla="*/ 3442207 h 3442207"/>
              <a:gd name="connsiteX22" fmla="*/ 2071794 w 6683207"/>
              <a:gd name="connsiteY22" fmla="*/ 3442207 h 3442207"/>
              <a:gd name="connsiteX23" fmla="*/ 1537138 w 6683207"/>
              <a:gd name="connsiteY23" fmla="*/ 3442207 h 3442207"/>
              <a:gd name="connsiteX24" fmla="*/ 868817 w 6683207"/>
              <a:gd name="connsiteY24" fmla="*/ 3442207 h 3442207"/>
              <a:gd name="connsiteX25" fmla="*/ 0 w 6683207"/>
              <a:gd name="connsiteY25" fmla="*/ 3442207 h 3442207"/>
              <a:gd name="connsiteX26" fmla="*/ 0 w 6683207"/>
              <a:gd name="connsiteY26" fmla="*/ 2857032 h 3442207"/>
              <a:gd name="connsiteX27" fmla="*/ 0 w 6683207"/>
              <a:gd name="connsiteY27" fmla="*/ 2134168 h 3442207"/>
              <a:gd name="connsiteX28" fmla="*/ 0 w 6683207"/>
              <a:gd name="connsiteY28" fmla="*/ 1514571 h 3442207"/>
              <a:gd name="connsiteX29" fmla="*/ 0 w 6683207"/>
              <a:gd name="connsiteY29" fmla="*/ 757286 h 3442207"/>
              <a:gd name="connsiteX30" fmla="*/ 0 w 6683207"/>
              <a:gd name="connsiteY30" fmla="*/ 0 h 344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683207" h="3442207" extrusionOk="0">
                <a:moveTo>
                  <a:pt x="0" y="0"/>
                </a:moveTo>
                <a:cubicBezTo>
                  <a:pt x="253545" y="18257"/>
                  <a:pt x="391783" y="21653"/>
                  <a:pt x="601489" y="0"/>
                </a:cubicBezTo>
                <a:cubicBezTo>
                  <a:pt x="811195" y="-21653"/>
                  <a:pt x="917895" y="12535"/>
                  <a:pt x="1069313" y="0"/>
                </a:cubicBezTo>
                <a:cubicBezTo>
                  <a:pt x="1220731" y="-12535"/>
                  <a:pt x="1510773" y="37618"/>
                  <a:pt x="1871298" y="0"/>
                </a:cubicBezTo>
                <a:cubicBezTo>
                  <a:pt x="2231824" y="-37618"/>
                  <a:pt x="2213142" y="13383"/>
                  <a:pt x="2472787" y="0"/>
                </a:cubicBezTo>
                <a:cubicBezTo>
                  <a:pt x="2732432" y="-13383"/>
                  <a:pt x="2818767" y="-29358"/>
                  <a:pt x="3074275" y="0"/>
                </a:cubicBezTo>
                <a:cubicBezTo>
                  <a:pt x="3329783" y="29358"/>
                  <a:pt x="3707516" y="29246"/>
                  <a:pt x="3876260" y="0"/>
                </a:cubicBezTo>
                <a:cubicBezTo>
                  <a:pt x="4045005" y="-29246"/>
                  <a:pt x="4161575" y="-8799"/>
                  <a:pt x="4410917" y="0"/>
                </a:cubicBezTo>
                <a:cubicBezTo>
                  <a:pt x="4660259" y="8799"/>
                  <a:pt x="4964242" y="26074"/>
                  <a:pt x="5212901" y="0"/>
                </a:cubicBezTo>
                <a:cubicBezTo>
                  <a:pt x="5461560" y="-26074"/>
                  <a:pt x="5818373" y="-39687"/>
                  <a:pt x="6014886" y="0"/>
                </a:cubicBezTo>
                <a:cubicBezTo>
                  <a:pt x="6211399" y="39687"/>
                  <a:pt x="6400102" y="-25908"/>
                  <a:pt x="6683207" y="0"/>
                </a:cubicBezTo>
                <a:cubicBezTo>
                  <a:pt x="6718110" y="172486"/>
                  <a:pt x="6684989" y="388411"/>
                  <a:pt x="6683207" y="757286"/>
                </a:cubicBezTo>
                <a:cubicBezTo>
                  <a:pt x="6681425" y="1126161"/>
                  <a:pt x="6717537" y="1277217"/>
                  <a:pt x="6683207" y="1480149"/>
                </a:cubicBezTo>
                <a:cubicBezTo>
                  <a:pt x="6648877" y="1683081"/>
                  <a:pt x="6689659" y="1778132"/>
                  <a:pt x="6683207" y="2065324"/>
                </a:cubicBezTo>
                <a:cubicBezTo>
                  <a:pt x="6676755" y="2352516"/>
                  <a:pt x="6716730" y="2515603"/>
                  <a:pt x="6683207" y="2753766"/>
                </a:cubicBezTo>
                <a:cubicBezTo>
                  <a:pt x="6649684" y="2991929"/>
                  <a:pt x="6692986" y="3143134"/>
                  <a:pt x="6683207" y="3442207"/>
                </a:cubicBezTo>
                <a:cubicBezTo>
                  <a:pt x="6517588" y="3413157"/>
                  <a:pt x="6338493" y="3462440"/>
                  <a:pt x="6014886" y="3442207"/>
                </a:cubicBezTo>
                <a:cubicBezTo>
                  <a:pt x="5691279" y="3421974"/>
                  <a:pt x="5566781" y="3450077"/>
                  <a:pt x="5212901" y="3442207"/>
                </a:cubicBezTo>
                <a:cubicBezTo>
                  <a:pt x="4859021" y="3434337"/>
                  <a:pt x="4826119" y="3460773"/>
                  <a:pt x="4544581" y="3442207"/>
                </a:cubicBezTo>
                <a:cubicBezTo>
                  <a:pt x="4263043" y="3423641"/>
                  <a:pt x="4193848" y="3440893"/>
                  <a:pt x="4076756" y="3442207"/>
                </a:cubicBezTo>
                <a:cubicBezTo>
                  <a:pt x="3959664" y="3443521"/>
                  <a:pt x="3789842" y="3419722"/>
                  <a:pt x="3542100" y="3442207"/>
                </a:cubicBezTo>
                <a:cubicBezTo>
                  <a:pt x="3294358" y="3464692"/>
                  <a:pt x="3002410" y="3479514"/>
                  <a:pt x="2740115" y="3442207"/>
                </a:cubicBezTo>
                <a:cubicBezTo>
                  <a:pt x="2477820" y="3404900"/>
                  <a:pt x="2210913" y="3456872"/>
                  <a:pt x="2071794" y="3442207"/>
                </a:cubicBezTo>
                <a:cubicBezTo>
                  <a:pt x="1932675" y="3427542"/>
                  <a:pt x="1722402" y="3416950"/>
                  <a:pt x="1537138" y="3442207"/>
                </a:cubicBezTo>
                <a:cubicBezTo>
                  <a:pt x="1351874" y="3467464"/>
                  <a:pt x="1048061" y="3421768"/>
                  <a:pt x="868817" y="3442207"/>
                </a:cubicBezTo>
                <a:cubicBezTo>
                  <a:pt x="689573" y="3462646"/>
                  <a:pt x="362981" y="3408566"/>
                  <a:pt x="0" y="3442207"/>
                </a:cubicBezTo>
                <a:cubicBezTo>
                  <a:pt x="19926" y="3193805"/>
                  <a:pt x="-8867" y="3079609"/>
                  <a:pt x="0" y="2857032"/>
                </a:cubicBezTo>
                <a:cubicBezTo>
                  <a:pt x="8867" y="2634455"/>
                  <a:pt x="-10477" y="2349167"/>
                  <a:pt x="0" y="2134168"/>
                </a:cubicBezTo>
                <a:cubicBezTo>
                  <a:pt x="10477" y="1919169"/>
                  <a:pt x="12768" y="1743612"/>
                  <a:pt x="0" y="1514571"/>
                </a:cubicBezTo>
                <a:cubicBezTo>
                  <a:pt x="-12768" y="1285530"/>
                  <a:pt x="12477" y="1036486"/>
                  <a:pt x="0" y="757286"/>
                </a:cubicBezTo>
                <a:cubicBezTo>
                  <a:pt x="-12477" y="478087"/>
                  <a:pt x="21450" y="3132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5EF2D2-276E-083A-CFB3-1507EB66E65C}"/>
              </a:ext>
            </a:extLst>
          </p:cNvPr>
          <p:cNvSpPr/>
          <p:nvPr/>
        </p:nvSpPr>
        <p:spPr>
          <a:xfrm>
            <a:off x="1655378" y="1810054"/>
            <a:ext cx="6306207" cy="315794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67512">
              <a:spcAft>
                <a:spcPts val="600"/>
              </a:spcAft>
            </a:pPr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D6D5B-A1F5-8BF7-D37E-AC345F039DDE}"/>
              </a:ext>
            </a:extLst>
          </p:cNvPr>
          <p:cNvSpPr/>
          <p:nvPr/>
        </p:nvSpPr>
        <p:spPr>
          <a:xfrm>
            <a:off x="3191534" y="2007683"/>
            <a:ext cx="3648710" cy="1261151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84;g2ebe4bea364_0_0">
            <a:extLst>
              <a:ext uri="{FF2B5EF4-FFF2-40B4-BE49-F238E27FC236}">
                <a16:creationId xmlns:a16="http://schemas.microsoft.com/office/drawing/2014/main" id="{3C83DD8C-0BDC-F120-0A05-6D898B322940}"/>
              </a:ext>
            </a:extLst>
          </p:cNvPr>
          <p:cNvSpPr txBox="1"/>
          <p:nvPr/>
        </p:nvSpPr>
        <p:spPr>
          <a:xfrm>
            <a:off x="3785709" y="2159876"/>
            <a:ext cx="2648935" cy="105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420533">
              <a:spcAft>
                <a:spcPts val="378"/>
              </a:spcAft>
              <a:buClr>
                <a:srgbClr val="000000"/>
              </a:buClr>
              <a:buSzPts val="2800"/>
            </a:pPr>
            <a:r>
              <a:rPr lang="en-SG" sz="28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FACEBOOK</a:t>
            </a:r>
          </a:p>
          <a:p>
            <a:pPr defTabSz="420533">
              <a:spcAft>
                <a:spcPts val="378"/>
              </a:spcAft>
              <a:buClr>
                <a:srgbClr val="000000"/>
              </a:buClr>
              <a:buSzPts val="2800"/>
            </a:pPr>
            <a:r>
              <a:rPr lang="en-SG" sz="28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Instagram</a:t>
            </a:r>
            <a:endParaRPr lang="en-SG" sz="28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spoon and fork on a napkin&#10;&#10;Description automatically generated">
            <a:extLst>
              <a:ext uri="{FF2B5EF4-FFF2-40B4-BE49-F238E27FC236}">
                <a16:creationId xmlns:a16="http://schemas.microsoft.com/office/drawing/2014/main" id="{E078D209-DD1A-4541-E9D1-509920AAA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547780" y="2298741"/>
            <a:ext cx="925019" cy="778927"/>
          </a:xfrm>
          <a:prstGeom prst="rect">
            <a:avLst/>
          </a:prstGeom>
        </p:spPr>
      </p:pic>
      <p:pic>
        <p:nvPicPr>
          <p:cNvPr id="2050" name="Picture 2" descr="Image result for free facebook logo image mobile app">
            <a:extLst>
              <a:ext uri="{FF2B5EF4-FFF2-40B4-BE49-F238E27FC236}">
                <a16:creationId xmlns:a16="http://schemas.microsoft.com/office/drawing/2014/main" id="{49668DD5-80F1-47A8-AFBA-D1022A75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54" y="3618030"/>
            <a:ext cx="717116" cy="55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vector abstract illustration of social media apps">
            <a:extLst>
              <a:ext uri="{FF2B5EF4-FFF2-40B4-BE49-F238E27FC236}">
                <a16:creationId xmlns:a16="http://schemas.microsoft.com/office/drawing/2014/main" id="{7091DF24-9308-CCB1-4B1B-4DDD9718D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102" y="3487017"/>
            <a:ext cx="1379956" cy="98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F1A17-1D76-DBF3-AD4B-7BC569CD923B}"/>
              </a:ext>
            </a:extLst>
          </p:cNvPr>
          <p:cNvSpPr>
            <a:spLocks/>
          </p:cNvSpPr>
          <p:nvPr/>
        </p:nvSpPr>
        <p:spPr>
          <a:xfrm>
            <a:off x="6434644" y="5268695"/>
            <a:ext cx="1743445" cy="232056"/>
          </a:xfrm>
          <a:prstGeom prst="rect">
            <a:avLst/>
          </a:prstGeom>
        </p:spPr>
        <p:txBody>
          <a:bodyPr/>
          <a:lstStyle/>
          <a:p>
            <a:pPr defTabSz="576072">
              <a:spcAft>
                <a:spcPts val="600"/>
              </a:spcAft>
            </a:pPr>
            <a:fld id="{B9F016E0-A22F-4470-9D50-9FC8C27F214D}" type="slidenum"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76072"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48933-5E58-B487-E105-4AC86BB9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47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74869-81D0-53D6-C154-E8C823DFD328}"/>
              </a:ext>
            </a:extLst>
          </p:cNvPr>
          <p:cNvSpPr>
            <a:spLocks/>
          </p:cNvSpPr>
          <p:nvPr/>
        </p:nvSpPr>
        <p:spPr>
          <a:xfrm>
            <a:off x="7490703" y="5906494"/>
            <a:ext cx="2314315" cy="308040"/>
          </a:xfrm>
          <a:prstGeom prst="rect">
            <a:avLst/>
          </a:prstGeom>
        </p:spPr>
        <p:txBody>
          <a:bodyPr/>
          <a:lstStyle/>
          <a:p>
            <a:pPr algn="r" defTabSz="768096">
              <a:spcAft>
                <a:spcPts val="600"/>
              </a:spcAft>
            </a:pPr>
            <a:fld id="{00000000-1234-1234-1234-123412341234}" type="slidenum">
              <a:rPr lang="en-SG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68096">
                <a:spcAft>
                  <a:spcPts val="600"/>
                </a:spcAft>
              </a:pPr>
              <a:t>42</a:t>
            </a:fld>
            <a:endParaRPr lang="en-SG"/>
          </a:p>
        </p:txBody>
      </p:sp>
      <p:pic>
        <p:nvPicPr>
          <p:cNvPr id="8" name="Picture 7" descr="An orange elephant with red text&#10;&#10;Description automatically generated">
            <a:extLst>
              <a:ext uri="{FF2B5EF4-FFF2-40B4-BE49-F238E27FC236}">
                <a16:creationId xmlns:a16="http://schemas.microsoft.com/office/drawing/2014/main" id="{FBE90468-A5B2-65E8-9A43-192293441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74" y="199368"/>
            <a:ext cx="1248398" cy="850067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958FDDC-B2F7-79B0-EAE0-C383A89D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42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AAD35-1E84-5E2E-805B-72CCCDE802BA}"/>
              </a:ext>
            </a:extLst>
          </p:cNvPr>
          <p:cNvSpPr txBox="1"/>
          <p:nvPr/>
        </p:nvSpPr>
        <p:spPr>
          <a:xfrm>
            <a:off x="5332689" y="492367"/>
            <a:ext cx="4533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https://www.facebook.com/ThaiExpressSG/</a:t>
            </a:r>
            <a:endParaRPr lang="en-SG" b="1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21" name="Picture 20" descr="A screenshot of a website&#10;&#10;Description automatically generated">
            <a:extLst>
              <a:ext uri="{FF2B5EF4-FFF2-40B4-BE49-F238E27FC236}">
                <a16:creationId xmlns:a16="http://schemas.microsoft.com/office/drawing/2014/main" id="{5F133E9B-7230-562A-0F13-AB3D4494A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7" y="1062009"/>
            <a:ext cx="9459308" cy="4733981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22" name="Arrow: Up 21">
            <a:extLst>
              <a:ext uri="{FF2B5EF4-FFF2-40B4-BE49-F238E27FC236}">
                <a16:creationId xmlns:a16="http://schemas.microsoft.com/office/drawing/2014/main" id="{84B20C21-7978-AF87-90F4-CBDEFF215324}"/>
              </a:ext>
            </a:extLst>
          </p:cNvPr>
          <p:cNvSpPr/>
          <p:nvPr/>
        </p:nvSpPr>
        <p:spPr>
          <a:xfrm>
            <a:off x="1176882" y="2014586"/>
            <a:ext cx="257503" cy="614856"/>
          </a:xfrm>
          <a:prstGeom prst="upArrow">
            <a:avLst>
              <a:gd name="adj1" fmla="val 65622"/>
              <a:gd name="adj2" fmla="val 50000"/>
            </a:avLst>
          </a:prstGeom>
          <a:solidFill>
            <a:srgbClr val="FB330B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BD3B6C-91A9-AF2E-D69F-E0D35A04A862}"/>
              </a:ext>
            </a:extLst>
          </p:cNvPr>
          <p:cNvSpPr txBox="1"/>
          <p:nvPr/>
        </p:nvSpPr>
        <p:spPr>
          <a:xfrm>
            <a:off x="1258336" y="3397037"/>
            <a:ext cx="1737123" cy="879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6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Audience</a:t>
            </a:r>
          </a:p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6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Engagement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134BC3-2A51-81C4-A7E2-FECB239BCBA9}"/>
              </a:ext>
            </a:extLst>
          </p:cNvPr>
          <p:cNvSpPr/>
          <p:nvPr/>
        </p:nvSpPr>
        <p:spPr>
          <a:xfrm>
            <a:off x="4401177" y="3376339"/>
            <a:ext cx="2099453" cy="87979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FFFF00"/>
              </a:highlight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966999A-D2EF-0793-4943-CC1E423AD62C}"/>
              </a:ext>
            </a:extLst>
          </p:cNvPr>
          <p:cNvSpPr/>
          <p:nvPr/>
        </p:nvSpPr>
        <p:spPr>
          <a:xfrm>
            <a:off x="6862027" y="3629645"/>
            <a:ext cx="737181" cy="41457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C16FDD-29CF-B5F8-F13B-94C9647DB227}"/>
              </a:ext>
            </a:extLst>
          </p:cNvPr>
          <p:cNvSpPr/>
          <p:nvPr/>
        </p:nvSpPr>
        <p:spPr>
          <a:xfrm>
            <a:off x="8096250" y="3300106"/>
            <a:ext cx="3018646" cy="82031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DD9EC354-4636-4A72-DF90-FA776C868DE7}"/>
              </a:ext>
            </a:extLst>
          </p:cNvPr>
          <p:cNvSpPr/>
          <p:nvPr/>
        </p:nvSpPr>
        <p:spPr>
          <a:xfrm>
            <a:off x="10693990" y="3477245"/>
            <a:ext cx="824384" cy="365125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1181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71026DB-1541-D486-B68B-2A90A1D55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8" y="3801780"/>
            <a:ext cx="5015036" cy="2635564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8114EB-96A8-BFD5-3B68-29650742F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64" y="3702940"/>
            <a:ext cx="4782173" cy="2592410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9082FD5-6CC2-99AB-A92B-2C546DD04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00" y="707499"/>
            <a:ext cx="4881681" cy="2501369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78E8061-947A-D294-F207-38DD7ADDB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7" y="920334"/>
            <a:ext cx="5066641" cy="2318766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4455B-CDB1-C25A-0EF8-BC037811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01E77-31E4-0A6F-2E2A-58A2BAF579B6}"/>
              </a:ext>
            </a:extLst>
          </p:cNvPr>
          <p:cNvSpPr txBox="1"/>
          <p:nvPr/>
        </p:nvSpPr>
        <p:spPr>
          <a:xfrm>
            <a:off x="5714560" y="2246969"/>
            <a:ext cx="100468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50000"/>
                  </a:schemeClr>
                </a:solidFill>
              </a:rPr>
              <a:t># </a:t>
            </a:r>
            <a:r>
              <a:rPr lang="en-SG" b="1" dirty="0" err="1">
                <a:solidFill>
                  <a:schemeClr val="accent1">
                    <a:lumMod val="50000"/>
                  </a:schemeClr>
                </a:solidFill>
              </a:rPr>
              <a:t>Hastag</a:t>
            </a:r>
            <a:endParaRPr lang="en-SG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0890D-FD2D-35AD-2B75-26FF6112967B}"/>
              </a:ext>
            </a:extLst>
          </p:cNvPr>
          <p:cNvSpPr txBox="1"/>
          <p:nvPr/>
        </p:nvSpPr>
        <p:spPr>
          <a:xfrm>
            <a:off x="5615212" y="5229653"/>
            <a:ext cx="100468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50000"/>
                  </a:schemeClr>
                </a:solidFill>
              </a:rPr>
              <a:t># </a:t>
            </a:r>
            <a:r>
              <a:rPr lang="en-SG" b="1" dirty="0" err="1">
                <a:solidFill>
                  <a:schemeClr val="accent1">
                    <a:lumMod val="50000"/>
                  </a:schemeClr>
                </a:solidFill>
              </a:rPr>
              <a:t>Hastag</a:t>
            </a:r>
            <a:endParaRPr lang="en-SG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E45C3F6-E119-62EB-9BEF-84EF916229DB}"/>
              </a:ext>
            </a:extLst>
          </p:cNvPr>
          <p:cNvSpPr/>
          <p:nvPr/>
        </p:nvSpPr>
        <p:spPr>
          <a:xfrm>
            <a:off x="11271463" y="1385743"/>
            <a:ext cx="501870" cy="3693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AA71C104-7BBE-ADFD-7FEE-E124F46C6021}"/>
              </a:ext>
            </a:extLst>
          </p:cNvPr>
          <p:cNvSpPr/>
          <p:nvPr/>
        </p:nvSpPr>
        <p:spPr>
          <a:xfrm>
            <a:off x="5792352" y="1589379"/>
            <a:ext cx="572958" cy="42937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B8420EA-9D5E-48B3-37E6-777AEC90F735}"/>
              </a:ext>
            </a:extLst>
          </p:cNvPr>
          <p:cNvSpPr/>
          <p:nvPr/>
        </p:nvSpPr>
        <p:spPr>
          <a:xfrm>
            <a:off x="11354037" y="5431963"/>
            <a:ext cx="501633" cy="273684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A78930-30FC-9A89-CFBD-EB31D0BFB019}"/>
              </a:ext>
            </a:extLst>
          </p:cNvPr>
          <p:cNvSpPr/>
          <p:nvPr/>
        </p:nvSpPr>
        <p:spPr>
          <a:xfrm>
            <a:off x="8122262" y="5199823"/>
            <a:ext cx="3521329" cy="723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20">
              <a:spcAft>
                <a:spcPts val="600"/>
              </a:spcAft>
            </a:pPr>
            <a:endParaRPr lang="en-S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D045A-8FCE-075F-AEE5-9D36C6F0CA27}"/>
              </a:ext>
            </a:extLst>
          </p:cNvPr>
          <p:cNvSpPr txBox="1"/>
          <p:nvPr/>
        </p:nvSpPr>
        <p:spPr>
          <a:xfrm>
            <a:off x="11161419" y="1937917"/>
            <a:ext cx="100468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50000"/>
                  </a:schemeClr>
                </a:solidFill>
              </a:rPr>
              <a:t># </a:t>
            </a:r>
            <a:r>
              <a:rPr lang="en-SG" b="1" dirty="0" err="1">
                <a:solidFill>
                  <a:schemeClr val="accent1">
                    <a:lumMod val="50000"/>
                  </a:schemeClr>
                </a:solidFill>
              </a:rPr>
              <a:t>Hastag</a:t>
            </a:r>
            <a:endParaRPr lang="en-SG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CB3FFD-FD41-7F8D-66C8-00927D2A695A}"/>
              </a:ext>
            </a:extLst>
          </p:cNvPr>
          <p:cNvSpPr txBox="1"/>
          <p:nvPr/>
        </p:nvSpPr>
        <p:spPr>
          <a:xfrm>
            <a:off x="4125022" y="195318"/>
            <a:ext cx="45334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SG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Content Strategy on Facebook Posts</a:t>
            </a:r>
            <a:endParaRPr lang="en-SG" dirty="0"/>
          </a:p>
        </p:txBody>
      </p:sp>
      <p:pic>
        <p:nvPicPr>
          <p:cNvPr id="27" name="Picture 26" descr="An orange elephant with red text&#10;&#10;Description automatically generated">
            <a:extLst>
              <a:ext uri="{FF2B5EF4-FFF2-40B4-BE49-F238E27FC236}">
                <a16:creationId xmlns:a16="http://schemas.microsoft.com/office/drawing/2014/main" id="{8A42AD0D-270C-0253-94D5-8B40C0A62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83" y="155776"/>
            <a:ext cx="1204330" cy="675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2D13E5-EC90-8705-4E73-3ECD8174BFCE}"/>
              </a:ext>
            </a:extLst>
          </p:cNvPr>
          <p:cNvSpPr txBox="1"/>
          <p:nvPr/>
        </p:nvSpPr>
        <p:spPr>
          <a:xfrm>
            <a:off x="10828423" y="5207975"/>
            <a:ext cx="546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FB330B"/>
                </a:solidFill>
              </a:rPr>
              <a:t>X</a:t>
            </a: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75A70950-9F12-5504-A4F6-568E569AEBDE}"/>
              </a:ext>
            </a:extLst>
          </p:cNvPr>
          <p:cNvSpPr/>
          <p:nvPr/>
        </p:nvSpPr>
        <p:spPr>
          <a:xfrm>
            <a:off x="3382006" y="175533"/>
            <a:ext cx="575156" cy="566959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33D52AA5-14A5-0D1F-2898-255E9C8DA012}"/>
              </a:ext>
            </a:extLst>
          </p:cNvPr>
          <p:cNvSpPr/>
          <p:nvPr/>
        </p:nvSpPr>
        <p:spPr>
          <a:xfrm>
            <a:off x="5714560" y="4622694"/>
            <a:ext cx="537927" cy="42937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475EA-48E8-DA45-2062-68911F230304}"/>
              </a:ext>
            </a:extLst>
          </p:cNvPr>
          <p:cNvSpPr txBox="1"/>
          <p:nvPr/>
        </p:nvSpPr>
        <p:spPr>
          <a:xfrm>
            <a:off x="10606913" y="4807277"/>
            <a:ext cx="1166420" cy="3385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600" u="sng" kern="1200" dirty="0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NO ADVT</a:t>
            </a:r>
            <a:endParaRPr lang="en-SG" sz="1600" u="sng" dirty="0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40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605935-86E8-D1C3-735C-246C34540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4" y="1781113"/>
            <a:ext cx="5294716" cy="4076930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food menu&#10;&#10;Description automatically generated">
            <a:extLst>
              <a:ext uri="{FF2B5EF4-FFF2-40B4-BE49-F238E27FC236}">
                <a16:creationId xmlns:a16="http://schemas.microsoft.com/office/drawing/2014/main" id="{AFA53147-47EA-3EC5-103E-683ACC8E6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656898"/>
            <a:ext cx="5294715" cy="5544204"/>
          </a:xfrm>
          <a:prstGeom prst="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1F42DF-641E-902C-4431-9A5C7CE19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pic>
        <p:nvPicPr>
          <p:cNvPr id="7" name="Picture 6" descr="An orange elephant with red text&#10;&#10;Description automatically generated">
            <a:extLst>
              <a:ext uri="{FF2B5EF4-FFF2-40B4-BE49-F238E27FC236}">
                <a16:creationId xmlns:a16="http://schemas.microsoft.com/office/drawing/2014/main" id="{4E1E7C23-22C1-2C76-EEBF-9397B42E1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597479"/>
            <a:ext cx="1204330" cy="675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9A6B99-4F84-C3FA-81DF-8F8B35FA02E5}"/>
              </a:ext>
            </a:extLst>
          </p:cNvPr>
          <p:cNvSpPr txBox="1"/>
          <p:nvPr/>
        </p:nvSpPr>
        <p:spPr>
          <a:xfrm>
            <a:off x="1970690" y="614886"/>
            <a:ext cx="3967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ighlight>
                  <a:srgbClr val="FFFF00"/>
                </a:highlight>
                <a:hlinkClick r:id="rId5"/>
              </a:rPr>
              <a:t>https://www.instagram.com/thaiexpresssg/related_profiles/?hl=en</a:t>
            </a:r>
            <a:endParaRPr lang="en-SG" dirty="0">
              <a:highlight>
                <a:srgbClr val="FFFF00"/>
              </a:highlight>
            </a:endParaRPr>
          </a:p>
          <a:p>
            <a:endParaRPr lang="en-SG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4BC731-CB52-A075-7DA6-A94F75B80D25}"/>
              </a:ext>
            </a:extLst>
          </p:cNvPr>
          <p:cNvSpPr/>
          <p:nvPr/>
        </p:nvSpPr>
        <p:spPr>
          <a:xfrm>
            <a:off x="504334" y="1316768"/>
            <a:ext cx="4170259" cy="1890784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488CEB91-82B9-61B0-7571-5EF610DFF18D}"/>
              </a:ext>
            </a:extLst>
          </p:cNvPr>
          <p:cNvSpPr/>
          <p:nvPr/>
        </p:nvSpPr>
        <p:spPr>
          <a:xfrm>
            <a:off x="4621636" y="2262160"/>
            <a:ext cx="737181" cy="481214"/>
          </a:xfrm>
          <a:prstGeom prst="leftArrow">
            <a:avLst/>
          </a:prstGeom>
          <a:solidFill>
            <a:srgbClr val="C00000"/>
          </a:solidFill>
          <a:ln>
            <a:solidFill>
              <a:srgbClr val="DAEE18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0829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5D950-C827-B563-1E20-C2F74CB481E6}"/>
              </a:ext>
            </a:extLst>
          </p:cNvPr>
          <p:cNvSpPr>
            <a:spLocks/>
          </p:cNvSpPr>
          <p:nvPr/>
        </p:nvSpPr>
        <p:spPr>
          <a:xfrm>
            <a:off x="7135773" y="5746804"/>
            <a:ext cx="2204263" cy="293392"/>
          </a:xfrm>
          <a:prstGeom prst="rect">
            <a:avLst/>
          </a:prstGeom>
        </p:spPr>
        <p:txBody>
          <a:bodyPr/>
          <a:lstStyle/>
          <a:p>
            <a:pPr algn="r" defTabSz="731520">
              <a:spcAft>
                <a:spcPts val="600"/>
              </a:spcAft>
            </a:pPr>
            <a:fld id="{00000000-1234-1234-1234-123412341234}" type="slidenum">
              <a:rPr lang="en-SG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31520">
                <a:spcAft>
                  <a:spcPts val="600"/>
                </a:spcAft>
              </a:pPr>
              <a:t>45</a:t>
            </a:fld>
            <a:endParaRPr lang="en-SG"/>
          </a:p>
        </p:txBody>
      </p:sp>
      <p:pic>
        <p:nvPicPr>
          <p:cNvPr id="8" name="Picture 7" descr="A restaurant with a sign&#10;&#10;Description automatically generated with medium confidence">
            <a:extLst>
              <a:ext uri="{FF2B5EF4-FFF2-40B4-BE49-F238E27FC236}">
                <a16:creationId xmlns:a16="http://schemas.microsoft.com/office/drawing/2014/main" id="{3BC729F7-D76C-8403-2B9D-4073DC19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551" y="1259875"/>
            <a:ext cx="1664460" cy="180602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6E1A70B-E6B8-172E-5EB8-2853B7E3D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2" y="340017"/>
            <a:ext cx="1983504" cy="5428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7A1664-010D-81D6-4531-A45C35C7A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9" y="1045531"/>
            <a:ext cx="9261986" cy="5137401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379C355-FF05-2F84-A8CE-02E279E0C2D5}"/>
              </a:ext>
            </a:extLst>
          </p:cNvPr>
          <p:cNvSpPr/>
          <p:nvPr/>
        </p:nvSpPr>
        <p:spPr>
          <a:xfrm>
            <a:off x="3356518" y="4114800"/>
            <a:ext cx="1294310" cy="767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20">
              <a:spcAft>
                <a:spcPts val="600"/>
              </a:spcAft>
            </a:pPr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65C3B4-FDE4-EDB4-BD72-C9EBD6027DAB}"/>
              </a:ext>
            </a:extLst>
          </p:cNvPr>
          <p:cNvSpPr/>
          <p:nvPr/>
        </p:nvSpPr>
        <p:spPr>
          <a:xfrm>
            <a:off x="4067502" y="2314249"/>
            <a:ext cx="1288493" cy="751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0AED6D84-8428-8DD2-70DC-CACAED1349F0}"/>
              </a:ext>
            </a:extLst>
          </p:cNvPr>
          <p:cNvSpPr/>
          <p:nvPr/>
        </p:nvSpPr>
        <p:spPr>
          <a:xfrm>
            <a:off x="5533794" y="2497882"/>
            <a:ext cx="366146" cy="336665"/>
          </a:xfrm>
          <a:prstGeom prst="lef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D65E50C7-2AD2-CCCF-C56C-419775F07025}"/>
              </a:ext>
            </a:extLst>
          </p:cNvPr>
          <p:cNvSpPr/>
          <p:nvPr/>
        </p:nvSpPr>
        <p:spPr>
          <a:xfrm>
            <a:off x="8643385" y="2003332"/>
            <a:ext cx="485143" cy="393788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>
                <a:solidFill>
                  <a:srgbClr val="FFFF00"/>
                </a:solidFill>
              </a:ln>
              <a:highlight>
                <a:srgbClr val="0000FF"/>
              </a:highlight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591FA2F-B17D-80D4-DF27-235B2D38E883}"/>
              </a:ext>
            </a:extLst>
          </p:cNvPr>
          <p:cNvSpPr/>
          <p:nvPr/>
        </p:nvSpPr>
        <p:spPr>
          <a:xfrm>
            <a:off x="2556218" y="4266077"/>
            <a:ext cx="580103" cy="33222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AC3995F-CA25-683B-A0FF-7213442A6637}"/>
              </a:ext>
            </a:extLst>
          </p:cNvPr>
          <p:cNvSpPr/>
          <p:nvPr/>
        </p:nvSpPr>
        <p:spPr>
          <a:xfrm>
            <a:off x="341519" y="2003333"/>
            <a:ext cx="438593" cy="393788"/>
          </a:xfrm>
          <a:prstGeom prst="upArrow">
            <a:avLst>
              <a:gd name="adj1" fmla="val 35622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366E6-33B6-15CE-C77A-75BC744BAE52}"/>
              </a:ext>
            </a:extLst>
          </p:cNvPr>
          <p:cNvSpPr txBox="1"/>
          <p:nvPr/>
        </p:nvSpPr>
        <p:spPr>
          <a:xfrm>
            <a:off x="6716117" y="1699772"/>
            <a:ext cx="128849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SG" b="1" dirty="0">
                <a:latin typeface="Montserrat SemiBold" panose="00000700000000000000" pitchFamily="2" charset="0"/>
              </a:rPr>
              <a:t>No Cover Photo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EDEA0-CCF4-6F1C-76EA-E228F05A2FB9}"/>
              </a:ext>
            </a:extLst>
          </p:cNvPr>
          <p:cNvSpPr txBox="1"/>
          <p:nvPr/>
        </p:nvSpPr>
        <p:spPr>
          <a:xfrm>
            <a:off x="1179506" y="4059201"/>
            <a:ext cx="1563692" cy="879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6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Audience</a:t>
            </a:r>
          </a:p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6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Engagement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D5745-E48D-D67A-BB6B-5D30B4C4B60E}"/>
              </a:ext>
            </a:extLst>
          </p:cNvPr>
          <p:cNvSpPr txBox="1"/>
          <p:nvPr/>
        </p:nvSpPr>
        <p:spPr>
          <a:xfrm>
            <a:off x="8870134" y="3959157"/>
            <a:ext cx="2204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User Interaction</a:t>
            </a:r>
            <a:endParaRPr lang="en-SG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8D4D7B-CB34-E66B-3F41-86BF8BDFD663}"/>
              </a:ext>
            </a:extLst>
          </p:cNvPr>
          <p:cNvSpPr/>
          <p:nvPr/>
        </p:nvSpPr>
        <p:spPr>
          <a:xfrm>
            <a:off x="5355996" y="2834547"/>
            <a:ext cx="2848084" cy="1677351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8BEB755-DC97-EE13-768E-9F0B9C3814E8}"/>
              </a:ext>
            </a:extLst>
          </p:cNvPr>
          <p:cNvSpPr/>
          <p:nvPr/>
        </p:nvSpPr>
        <p:spPr>
          <a:xfrm>
            <a:off x="9144077" y="3300626"/>
            <a:ext cx="707847" cy="571822"/>
          </a:xfrm>
          <a:prstGeom prst="leftArrow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F309A-0E85-5FED-BD10-24CB6C73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45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90304-54EB-D326-5C4E-1BBDEADE025D}"/>
              </a:ext>
            </a:extLst>
          </p:cNvPr>
          <p:cNvSpPr txBox="1"/>
          <p:nvPr/>
        </p:nvSpPr>
        <p:spPr>
          <a:xfrm>
            <a:off x="3188578" y="441470"/>
            <a:ext cx="7161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tx2"/>
                </a:solidFill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https://www.facebook.com/pages/Sanook-Kitchen/407681520052584/</a:t>
            </a:r>
            <a:endParaRPr lang="en-SG" b="1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08017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lage of food&#10;&#10;Description automatically generated">
            <a:extLst>
              <a:ext uri="{FF2B5EF4-FFF2-40B4-BE49-F238E27FC236}">
                <a16:creationId xmlns:a16="http://schemas.microsoft.com/office/drawing/2014/main" id="{79F5C3DD-7BCA-2FA4-CD60-51C8CA5D1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91" y="1086686"/>
            <a:ext cx="3761898" cy="2099993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834D8FC-F57A-E05D-82D3-E48735B67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242" y="3882469"/>
            <a:ext cx="4347379" cy="2099998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erson sitting at a table with food&#10;&#10;Description automatically generated">
            <a:extLst>
              <a:ext uri="{FF2B5EF4-FFF2-40B4-BE49-F238E27FC236}">
                <a16:creationId xmlns:a16="http://schemas.microsoft.com/office/drawing/2014/main" id="{E47BD506-53A8-6AB9-D009-8B43C2D6C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49" y="3671318"/>
            <a:ext cx="3783978" cy="2545862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75DBAA-022D-BE36-41D6-3F90A6FF6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34" y="1029818"/>
            <a:ext cx="3762405" cy="2268157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D3763-1FF4-68C0-CCF7-7F0FEC63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76F9D-1A99-C51D-39E7-8B482AABBD78}"/>
              </a:ext>
            </a:extLst>
          </p:cNvPr>
          <p:cNvSpPr txBox="1"/>
          <p:nvPr/>
        </p:nvSpPr>
        <p:spPr>
          <a:xfrm>
            <a:off x="4966497" y="1855581"/>
            <a:ext cx="2107995" cy="3471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b="1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Strong </a:t>
            </a:r>
          </a:p>
          <a:p>
            <a:r>
              <a:rPr lang="en-SG" sz="2000" b="1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U</a:t>
            </a:r>
            <a:r>
              <a:rPr lang="en-SG" sz="2000" b="1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ser </a:t>
            </a:r>
            <a:r>
              <a:rPr lang="en-SG" sz="2000" b="1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 In</a:t>
            </a:r>
            <a:r>
              <a:rPr lang="en-SG" sz="2000" b="1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teraction </a:t>
            </a:r>
          </a:p>
          <a:p>
            <a:endParaRPr lang="en-SG" sz="2000" b="1" u="none" strike="noStrike" cap="none" dirty="0">
              <a:solidFill>
                <a:srgbClr val="002060"/>
              </a:solidFill>
              <a:highlight>
                <a:srgbClr val="FFFF00"/>
              </a:highlight>
              <a:latin typeface="Montserrat SemiBold" panose="00000700000000000000" pitchFamily="2" charset="0"/>
              <a:ea typeface="Roboto"/>
              <a:cs typeface="Roboto"/>
              <a:sym typeface="Roboto"/>
            </a:endParaRPr>
          </a:p>
          <a:p>
            <a:r>
              <a:rPr lang="en-SG" sz="2000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@ Various Sanook Kitchen</a:t>
            </a:r>
          </a:p>
          <a:p>
            <a:r>
              <a:rPr lang="en-SG" sz="2000" b="1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outlets</a:t>
            </a:r>
          </a:p>
          <a:p>
            <a:endParaRPr lang="en-SG" sz="2000" b="1" u="none" strike="noStrike" cap="none" dirty="0">
              <a:solidFill>
                <a:srgbClr val="002060"/>
              </a:solidFill>
              <a:highlight>
                <a:srgbClr val="FFFF00"/>
              </a:highlight>
              <a:latin typeface="Montserrat SemiBold" panose="00000700000000000000" pitchFamily="2" charset="0"/>
              <a:ea typeface="Roboto"/>
              <a:cs typeface="Roboto"/>
              <a:sym typeface="Roboto"/>
            </a:endParaRPr>
          </a:p>
          <a:p>
            <a:r>
              <a:rPr lang="en-SG" sz="2000" b="1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Customer Posts</a:t>
            </a:r>
            <a:endParaRPr lang="en-SG" sz="2000" dirty="0">
              <a:solidFill>
                <a:srgbClr val="FF0000"/>
              </a:solidFill>
            </a:endParaRPr>
          </a:p>
        </p:txBody>
      </p:sp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4AF7E3F-4D79-EA8A-56B9-06B119E4F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102" y="271246"/>
            <a:ext cx="2466089" cy="64639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AB358A-CD7D-E446-8B75-0C164BD9DC51}"/>
              </a:ext>
            </a:extLst>
          </p:cNvPr>
          <p:cNvSpPr txBox="1"/>
          <p:nvPr/>
        </p:nvSpPr>
        <p:spPr>
          <a:xfrm>
            <a:off x="4550948" y="343467"/>
            <a:ext cx="5496419" cy="492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SG" sz="26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Content Strategy on Facebook</a:t>
            </a:r>
            <a:endParaRPr lang="en-SG" sz="2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A868DE-B0AD-2C45-BE54-D13565E1E8A2}"/>
              </a:ext>
            </a:extLst>
          </p:cNvPr>
          <p:cNvSpPr/>
          <p:nvPr/>
        </p:nvSpPr>
        <p:spPr>
          <a:xfrm>
            <a:off x="7880791" y="5264970"/>
            <a:ext cx="3137074" cy="602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31520">
              <a:spcAft>
                <a:spcPts val="600"/>
              </a:spcAft>
            </a:pPr>
            <a:endParaRPr lang="en-SG" dirty="0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563BB524-94FF-CE54-F7A8-0934AF72E919}"/>
              </a:ext>
            </a:extLst>
          </p:cNvPr>
          <p:cNvSpPr/>
          <p:nvPr/>
        </p:nvSpPr>
        <p:spPr>
          <a:xfrm>
            <a:off x="11051375" y="5409821"/>
            <a:ext cx="604850" cy="365125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0571E-0C73-B990-AD5C-86AC9231B049}"/>
              </a:ext>
            </a:extLst>
          </p:cNvPr>
          <p:cNvSpPr txBox="1"/>
          <p:nvPr/>
        </p:nvSpPr>
        <p:spPr>
          <a:xfrm>
            <a:off x="10383737" y="5202659"/>
            <a:ext cx="546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3CF0D8CD-2B2C-8D81-AC4E-208B5976FBF3}"/>
              </a:ext>
            </a:extLst>
          </p:cNvPr>
          <p:cNvSpPr/>
          <p:nvPr/>
        </p:nvSpPr>
        <p:spPr>
          <a:xfrm>
            <a:off x="10303319" y="331837"/>
            <a:ext cx="575156" cy="566959"/>
          </a:xfrm>
          <a:prstGeom prst="irregularSeal1">
            <a:avLst/>
          </a:prstGeom>
          <a:solidFill>
            <a:srgbClr val="00B050"/>
          </a:solidFill>
          <a:ln>
            <a:solidFill>
              <a:schemeClr val="accent2">
                <a:lumMod val="75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05C85-9994-3427-C67E-BE98AC0C8158}"/>
              </a:ext>
            </a:extLst>
          </p:cNvPr>
          <p:cNvSpPr txBox="1"/>
          <p:nvPr/>
        </p:nvSpPr>
        <p:spPr>
          <a:xfrm>
            <a:off x="10796100" y="4854577"/>
            <a:ext cx="11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400" u="sng" kern="1200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NO ADVT</a:t>
            </a:r>
            <a:endParaRPr lang="en-SG" sz="1400" u="sng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E9948E23-FF76-5773-D4CF-6829C7C6F7DB}"/>
              </a:ext>
            </a:extLst>
          </p:cNvPr>
          <p:cNvSpPr/>
          <p:nvPr/>
        </p:nvSpPr>
        <p:spPr>
          <a:xfrm>
            <a:off x="5212183" y="1046303"/>
            <a:ext cx="575156" cy="566959"/>
          </a:xfrm>
          <a:prstGeom prst="irregularSeal1">
            <a:avLst/>
          </a:prstGeom>
          <a:solidFill>
            <a:srgbClr val="00B050"/>
          </a:solidFill>
          <a:ln>
            <a:solidFill>
              <a:schemeClr val="accent2">
                <a:lumMod val="75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BE9E431F-91A7-7330-4F4B-428104276D12}"/>
              </a:ext>
            </a:extLst>
          </p:cNvPr>
          <p:cNvSpPr/>
          <p:nvPr/>
        </p:nvSpPr>
        <p:spPr>
          <a:xfrm>
            <a:off x="5283205" y="5408038"/>
            <a:ext cx="575156" cy="566959"/>
          </a:xfrm>
          <a:prstGeom prst="irregularSeal1">
            <a:avLst/>
          </a:prstGeom>
          <a:solidFill>
            <a:srgbClr val="00B050"/>
          </a:solidFill>
          <a:ln>
            <a:solidFill>
              <a:schemeClr val="accent2">
                <a:lumMod val="75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6593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" name="Rectangle 347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3" name="Google Shape;343;g27864f76d59_0_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4846" y="426193"/>
            <a:ext cx="10180319" cy="54102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2" name="Google Shape;342;g27864f76d59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lvl="0" indent="0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47</a:t>
            </a:fld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B122D39-8863-983C-1E25-82ADC991F268}"/>
              </a:ext>
            </a:extLst>
          </p:cNvPr>
          <p:cNvSpPr/>
          <p:nvPr/>
        </p:nvSpPr>
        <p:spPr>
          <a:xfrm>
            <a:off x="662803" y="3208791"/>
            <a:ext cx="347850" cy="622738"/>
          </a:xfrm>
          <a:prstGeom prst="upArrow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Callout: Up Arrow 2">
            <a:extLst>
              <a:ext uri="{FF2B5EF4-FFF2-40B4-BE49-F238E27FC236}">
                <a16:creationId xmlns:a16="http://schemas.microsoft.com/office/drawing/2014/main" id="{69A21E10-7A4A-EF0C-62C5-2C0EDED96630}"/>
              </a:ext>
            </a:extLst>
          </p:cNvPr>
          <p:cNvSpPr/>
          <p:nvPr/>
        </p:nvSpPr>
        <p:spPr>
          <a:xfrm>
            <a:off x="2979684" y="3429000"/>
            <a:ext cx="7110248" cy="2344330"/>
          </a:xfrm>
          <a:prstGeom prst="upArrowCallou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9D0B8-4C48-576C-3DA8-4D41E9135250}"/>
              </a:ext>
            </a:extLst>
          </p:cNvPr>
          <p:cNvSpPr txBox="1"/>
          <p:nvPr/>
        </p:nvSpPr>
        <p:spPr>
          <a:xfrm>
            <a:off x="7713290" y="3212802"/>
            <a:ext cx="18406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8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Content Strategy</a:t>
            </a:r>
            <a:endParaRPr lang="en-SG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B96DE4-8609-D72C-579A-ADED5DD14863}"/>
              </a:ext>
            </a:extLst>
          </p:cNvPr>
          <p:cNvSpPr/>
          <p:nvPr/>
        </p:nvSpPr>
        <p:spPr>
          <a:xfrm>
            <a:off x="1337526" y="334468"/>
            <a:ext cx="1308538" cy="622738"/>
          </a:xfrm>
          <a:prstGeom prst="roundRect">
            <a:avLst/>
          </a:prstGeom>
          <a:noFill/>
          <a:ln w="57150">
            <a:solidFill>
              <a:srgbClr val="FB33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0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7A09DCF8-96C6-1DF2-C89F-364D219D2AE4}"/>
              </a:ext>
            </a:extLst>
          </p:cNvPr>
          <p:cNvSpPr/>
          <p:nvPr/>
        </p:nvSpPr>
        <p:spPr>
          <a:xfrm>
            <a:off x="1548189" y="426194"/>
            <a:ext cx="572588" cy="439286"/>
          </a:xfrm>
          <a:prstGeom prst="leftArrow">
            <a:avLst>
              <a:gd name="adj1" fmla="val 42216"/>
              <a:gd name="adj2" fmla="val 50000"/>
            </a:avLst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BAAAE422-CAE6-1087-31BC-48BF0B8D5A95}"/>
              </a:ext>
            </a:extLst>
          </p:cNvPr>
          <p:cNvSpPr/>
          <p:nvPr/>
        </p:nvSpPr>
        <p:spPr>
          <a:xfrm>
            <a:off x="9553914" y="3236680"/>
            <a:ext cx="738104" cy="566959"/>
          </a:xfrm>
          <a:prstGeom prst="irregularSeal1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5533524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4B794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food menu&#10;&#10;Description automatically generated">
            <a:extLst>
              <a:ext uri="{FF2B5EF4-FFF2-40B4-BE49-F238E27FC236}">
                <a16:creationId xmlns:a16="http://schemas.microsoft.com/office/drawing/2014/main" id="{0B4EF46B-B72E-0728-0644-4B91C219D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79" y="595326"/>
            <a:ext cx="5281933" cy="329173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ollage of food&#10;&#10;Description automatically generated">
            <a:extLst>
              <a:ext uri="{FF2B5EF4-FFF2-40B4-BE49-F238E27FC236}">
                <a16:creationId xmlns:a16="http://schemas.microsoft.com/office/drawing/2014/main" id="{30555810-260E-2E21-24DB-0735AE6B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69" y="4491222"/>
            <a:ext cx="2333643" cy="181440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lage of food&#10;&#10;Description automatically generated">
            <a:extLst>
              <a:ext uri="{FF2B5EF4-FFF2-40B4-BE49-F238E27FC236}">
                <a16:creationId xmlns:a16="http://schemas.microsoft.com/office/drawing/2014/main" id="{87E9A488-A567-954D-1892-1429D4DF0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9" y="4268706"/>
            <a:ext cx="2593915" cy="20369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C59C4-E6C9-BA91-4B3A-7CBA5E12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207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pic>
        <p:nvPicPr>
          <p:cNvPr id="11" name="Picture 10" descr="A bowl of food with text on it&#10;&#10;Description automatically generated">
            <a:extLst>
              <a:ext uri="{FF2B5EF4-FFF2-40B4-BE49-F238E27FC236}">
                <a16:creationId xmlns:a16="http://schemas.microsoft.com/office/drawing/2014/main" id="{12E61E90-FA84-585D-21F8-82B72BA62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42" y="981869"/>
            <a:ext cx="5212270" cy="4419599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74DEF7B-8CF5-91FD-C85A-E44C0A266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050" y="58973"/>
            <a:ext cx="1983504" cy="36851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4AE959C0-CE71-43DF-BBBD-AA61FF6C386C}"/>
              </a:ext>
            </a:extLst>
          </p:cNvPr>
          <p:cNvSpPr/>
          <p:nvPr/>
        </p:nvSpPr>
        <p:spPr>
          <a:xfrm>
            <a:off x="2919635" y="1658319"/>
            <a:ext cx="588534" cy="315343"/>
          </a:xfrm>
          <a:prstGeom prst="leftArrow">
            <a:avLst/>
          </a:prstGeom>
          <a:solidFill>
            <a:srgbClr val="C00000"/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2EBA0A-F59A-80F3-24A4-08ED309306F9}"/>
              </a:ext>
            </a:extLst>
          </p:cNvPr>
          <p:cNvSpPr txBox="1"/>
          <p:nvPr/>
        </p:nvSpPr>
        <p:spPr>
          <a:xfrm>
            <a:off x="6743700" y="495985"/>
            <a:ext cx="441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highlight>
                  <a:srgbClr val="FFFF00"/>
                </a:highlight>
                <a:hlinkClick r:id="rId7"/>
              </a:rPr>
              <a:t>https://www.instagram.com/singaporefoodstory/p/Cs-AJmoSNgz/?img_index=1</a:t>
            </a:r>
            <a:endParaRPr lang="en-SG" sz="1600" dirty="0">
              <a:highlight>
                <a:srgbClr val="FFFF00"/>
              </a:highlight>
            </a:endParaRPr>
          </a:p>
          <a:p>
            <a:endParaRPr lang="en-SG" sz="1600" dirty="0">
              <a:highlight>
                <a:srgbClr val="FFFF00"/>
              </a:highligh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29F120-2C06-357D-4B03-6AA051FD2958}"/>
              </a:ext>
            </a:extLst>
          </p:cNvPr>
          <p:cNvSpPr/>
          <p:nvPr/>
        </p:nvSpPr>
        <p:spPr>
          <a:xfrm>
            <a:off x="312758" y="1493409"/>
            <a:ext cx="2144692" cy="9001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DB988B-3D9F-C5A3-A62D-7FC4C0F39572}"/>
              </a:ext>
            </a:extLst>
          </p:cNvPr>
          <p:cNvSpPr/>
          <p:nvPr/>
        </p:nvSpPr>
        <p:spPr>
          <a:xfrm>
            <a:off x="9009390" y="190636"/>
            <a:ext cx="2144692" cy="9001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4705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DF10-4C23-3098-7FEE-BCA6A5EACB91}"/>
              </a:ext>
            </a:extLst>
          </p:cNvPr>
          <p:cNvSpPr>
            <a:spLocks/>
          </p:cNvSpPr>
          <p:nvPr/>
        </p:nvSpPr>
        <p:spPr>
          <a:xfrm>
            <a:off x="7537801" y="5905166"/>
            <a:ext cx="2324298" cy="309368"/>
          </a:xfrm>
          <a:prstGeom prst="rect">
            <a:avLst/>
          </a:prstGeom>
        </p:spPr>
        <p:txBody>
          <a:bodyPr/>
          <a:lstStyle/>
          <a:p>
            <a:pPr algn="r" defTabSz="768096">
              <a:spcAft>
                <a:spcPts val="600"/>
              </a:spcAft>
            </a:pPr>
            <a:fld id="{00000000-1234-1234-1234-123412341234}" type="slidenum">
              <a:rPr lang="en-SG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68096">
                <a:spcAft>
                  <a:spcPts val="600"/>
                </a:spcAft>
              </a:pPr>
              <a:t>49</a:t>
            </a:fld>
            <a:endParaRPr lang="en-SG"/>
          </a:p>
        </p:txBody>
      </p:sp>
      <p:pic>
        <p:nvPicPr>
          <p:cNvPr id="6" name="Picture 5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6C015F7C-2F62-1D6F-484E-BA19FA7E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64" y="1410978"/>
            <a:ext cx="10430941" cy="487446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3074" name="Picture 2" descr="No photo description available.">
            <a:extLst>
              <a:ext uri="{FF2B5EF4-FFF2-40B4-BE49-F238E27FC236}">
                <a16:creationId xmlns:a16="http://schemas.microsoft.com/office/drawing/2014/main" id="{0B825C08-A6EA-0104-286F-6AF356386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6" y="81251"/>
            <a:ext cx="1949828" cy="112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5658E6-7FA3-7F0A-A3BB-23BA9348D6D7}"/>
              </a:ext>
            </a:extLst>
          </p:cNvPr>
          <p:cNvSpPr/>
          <p:nvPr/>
        </p:nvSpPr>
        <p:spPr>
          <a:xfrm>
            <a:off x="5171090" y="2418736"/>
            <a:ext cx="1492166" cy="62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highlight>
                <a:srgbClr val="0000FF"/>
              </a:highlight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AF7F0B80-CA8E-06B6-900B-D20138214DDC}"/>
              </a:ext>
            </a:extLst>
          </p:cNvPr>
          <p:cNvSpPr/>
          <p:nvPr/>
        </p:nvSpPr>
        <p:spPr>
          <a:xfrm>
            <a:off x="10180780" y="2005881"/>
            <a:ext cx="634787" cy="24858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>
                <a:solidFill>
                  <a:srgbClr val="FFFF00"/>
                </a:solidFill>
              </a:ln>
              <a:highlight>
                <a:srgbClr val="FF0000"/>
              </a:highlight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D9A252FA-A7EF-8A03-B1AA-39ABD5897E04}"/>
              </a:ext>
            </a:extLst>
          </p:cNvPr>
          <p:cNvSpPr/>
          <p:nvPr/>
        </p:nvSpPr>
        <p:spPr>
          <a:xfrm>
            <a:off x="6903014" y="2635378"/>
            <a:ext cx="634787" cy="24858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>
                <a:solidFill>
                  <a:srgbClr val="FFFF00"/>
                </a:solidFill>
              </a:ln>
              <a:highlight>
                <a:srgbClr val="FF0000"/>
              </a:highlight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5CD4B9C-9603-E507-C6EC-C6AD6B8EF8CC}"/>
              </a:ext>
            </a:extLst>
          </p:cNvPr>
          <p:cNvSpPr/>
          <p:nvPr/>
        </p:nvSpPr>
        <p:spPr>
          <a:xfrm>
            <a:off x="2990533" y="4426705"/>
            <a:ext cx="606067" cy="5454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rgbClr val="FF0000"/>
              </a:solidFill>
              <a:highlight>
                <a:srgbClr val="FB330B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E62A51-E75C-EA6D-6756-87EA18502BD5}"/>
              </a:ext>
            </a:extLst>
          </p:cNvPr>
          <p:cNvSpPr/>
          <p:nvPr/>
        </p:nvSpPr>
        <p:spPr>
          <a:xfrm>
            <a:off x="3716038" y="4218349"/>
            <a:ext cx="2379962" cy="12995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4BE505C-C35A-4692-BC4C-59C1DBA721C4}"/>
              </a:ext>
            </a:extLst>
          </p:cNvPr>
          <p:cNvSpPr/>
          <p:nvPr/>
        </p:nvSpPr>
        <p:spPr>
          <a:xfrm>
            <a:off x="717164" y="1772342"/>
            <a:ext cx="365034" cy="453425"/>
          </a:xfrm>
          <a:prstGeom prst="upArrow">
            <a:avLst>
              <a:gd name="adj1" fmla="val 57811"/>
              <a:gd name="adj2" fmla="val 50000"/>
            </a:avLst>
          </a:prstGeom>
          <a:solidFill>
            <a:schemeClr val="accent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E5A88B-7127-CB4D-DE93-43D14A07C6E9}"/>
              </a:ext>
            </a:extLst>
          </p:cNvPr>
          <p:cNvSpPr txBox="1"/>
          <p:nvPr/>
        </p:nvSpPr>
        <p:spPr>
          <a:xfrm>
            <a:off x="1237562" y="4262397"/>
            <a:ext cx="1563692" cy="87979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6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Audience</a:t>
            </a:r>
          </a:p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6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2719F-40A1-1EA9-BB1B-B71CAC782953}"/>
              </a:ext>
            </a:extLst>
          </p:cNvPr>
          <p:cNvSpPr txBox="1"/>
          <p:nvPr/>
        </p:nvSpPr>
        <p:spPr>
          <a:xfrm>
            <a:off x="8559431" y="1772342"/>
            <a:ext cx="128849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SG" b="1" dirty="0">
                <a:latin typeface="Montserrat SemiBold" panose="00000700000000000000" pitchFamily="2" charset="0"/>
              </a:rPr>
              <a:t>No Cover Photo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18611-0E71-7AEF-6974-EB2C050DA498}"/>
              </a:ext>
            </a:extLst>
          </p:cNvPr>
          <p:cNvSpPr txBox="1"/>
          <p:nvPr/>
        </p:nvSpPr>
        <p:spPr>
          <a:xfrm>
            <a:off x="9724574" y="3712417"/>
            <a:ext cx="2106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User Interaction</a:t>
            </a:r>
            <a:endParaRPr lang="en-SG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09E1EF0-3866-C776-2459-F4B729D60631}"/>
              </a:ext>
            </a:extLst>
          </p:cNvPr>
          <p:cNvSpPr/>
          <p:nvPr/>
        </p:nvSpPr>
        <p:spPr>
          <a:xfrm>
            <a:off x="10696040" y="4161248"/>
            <a:ext cx="634787" cy="24858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>
                <a:solidFill>
                  <a:srgbClr val="FFFF00"/>
                </a:solidFill>
              </a:ln>
              <a:highlight>
                <a:srgbClr val="FF0000"/>
              </a:highligh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A08CC9-EFD2-9D2A-3F68-CF9BF9DC445B}"/>
              </a:ext>
            </a:extLst>
          </p:cNvPr>
          <p:cNvSpPr/>
          <p:nvPr/>
        </p:nvSpPr>
        <p:spPr>
          <a:xfrm>
            <a:off x="6735436" y="3224967"/>
            <a:ext cx="2468242" cy="106057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B5FD8-60DB-D24F-1F8F-1632E83D6136}"/>
              </a:ext>
            </a:extLst>
          </p:cNvPr>
          <p:cNvSpPr txBox="1"/>
          <p:nvPr/>
        </p:nvSpPr>
        <p:spPr>
          <a:xfrm>
            <a:off x="5060731" y="448095"/>
            <a:ext cx="57548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highlight>
                  <a:srgbClr val="FFFF00"/>
                </a:highlight>
                <a:hlinkClick r:id="rId4"/>
              </a:rPr>
              <a:t>https://order.nakhonkitchen.com/?StoreID=99a9f721-e472-4e69-afb4-2a7f156d48aa&amp;Service=Delivery&amp;lang=EN</a:t>
            </a:r>
            <a:endParaRPr lang="en-SG" sz="1600" dirty="0">
              <a:highlight>
                <a:srgbClr val="FFFF00"/>
              </a:highlight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D687BE-48EA-DFB5-91A3-B451E9B9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0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02080" y="103239"/>
            <a:ext cx="9877952" cy="674710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E087CB-2E65-50CF-D8BC-179CA2226D89}"/>
              </a:ext>
            </a:extLst>
          </p:cNvPr>
          <p:cNvSpPr/>
          <p:nvPr/>
        </p:nvSpPr>
        <p:spPr>
          <a:xfrm>
            <a:off x="2748350" y="412641"/>
            <a:ext cx="6675869" cy="1748283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an with a fire coming out of it&#10;&#10;Description automatically generated">
            <a:extLst>
              <a:ext uri="{FF2B5EF4-FFF2-40B4-BE49-F238E27FC236}">
                <a16:creationId xmlns:a16="http://schemas.microsoft.com/office/drawing/2014/main" id="{6D871875-FACA-5D3E-B497-324D6FAA1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32" y="254720"/>
            <a:ext cx="2048816" cy="2315496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sp>
        <p:nvSpPr>
          <p:cNvPr id="152" name="Google Shape;152;g273f00a8ea7_0_41"/>
          <p:cNvSpPr txBox="1"/>
          <p:nvPr/>
        </p:nvSpPr>
        <p:spPr>
          <a:xfrm>
            <a:off x="634181" y="2160924"/>
            <a:ext cx="8937522" cy="448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i="0" u="none" strike="noStrike" cap="none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Homely yet affordable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cuisine</a:t>
            </a:r>
          </a:p>
          <a:p>
            <a:pPr marL="254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2000" b="1" i="0" u="none" strike="noStrike" cap="none" dirty="0">
              <a:solidFill>
                <a:schemeClr val="bg1">
                  <a:lumMod val="9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Mixed </a:t>
            </a:r>
            <a:r>
              <a:rPr lang="en-US" sz="2000" b="1" i="0" u="none" strike="noStrike" cap="none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Fusion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Thai, Malay  Fusion and Western Menu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1" i="0" u="none" strike="noStrike" cap="none" dirty="0">
              <a:solidFill>
                <a:schemeClr val="bg1">
                  <a:lumMod val="9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3429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Pricing more </a:t>
            </a:r>
            <a:r>
              <a:rPr lang="en-US" sz="2000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ffordable than other </a:t>
            </a:r>
            <a:r>
              <a:rPr lang="en-US" sz="2000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estaurant chains like </a:t>
            </a:r>
          </a:p>
          <a:p>
            <a:pPr marL="254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</a:pP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Sanook &amp;</a:t>
            </a:r>
            <a:r>
              <a:rPr lang="en-US" sz="2000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Thai Express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1" i="0" u="none" strike="noStrike" cap="none" dirty="0">
              <a:solidFill>
                <a:schemeClr val="bg1">
                  <a:lumMod val="9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lang="en-US" sz="2000" b="1" i="0" u="none" strike="noStrike" cap="none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Recipes &amp; Food taste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cater</a:t>
            </a:r>
            <a:r>
              <a:rPr lang="en-US" sz="2000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locals</a:t>
            </a: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endParaRPr lang="en-US" sz="2000" b="1" i="0" u="none" strike="noStrike" cap="none" dirty="0">
              <a:solidFill>
                <a:schemeClr val="bg1">
                  <a:lumMod val="9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lang="en-US" sz="2000" b="1" i="0" u="none" strike="noStrike" cap="none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Mini catering can be booked </a:t>
            </a:r>
            <a:r>
              <a:rPr lang="en-US" sz="2000" b="1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day ahead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r>
              <a:rPr lang="en-US" sz="20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instead of 3-4 days in advance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1" i="0" u="none" strike="noStrike" cap="none" dirty="0">
              <a:solidFill>
                <a:schemeClr val="bg1">
                  <a:lumMod val="9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lang="en-US" sz="2000" b="1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lang="en-US" sz="2000" b="1" i="0" u="none" strike="noStrike" cap="none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lexible menu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depending on what the customers want </a:t>
            </a:r>
          </a:p>
          <a:p>
            <a:pPr marL="1016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</a:pPr>
            <a:r>
              <a:rPr lang="en-US" sz="2000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(bento box, lunch-set) 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b="1" i="0" u="none" strike="noStrike" cap="none" dirty="0">
              <a:solidFill>
                <a:schemeClr val="bg1">
                  <a:lumMod val="9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Font typeface="Montserrat Medium"/>
              <a:buChar char="•"/>
            </a:pPr>
            <a:r>
              <a:rPr lang="en-US" sz="2000" b="1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</a:t>
            </a:r>
            <a:r>
              <a:rPr lang="en-US" sz="2000" b="1" i="0" u="none" strike="noStrike" cap="none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ost parties</a:t>
            </a:r>
            <a:r>
              <a:rPr lang="en-US" sz="2000" b="1" dirty="0">
                <a:solidFill>
                  <a:srgbClr val="FFFF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(40 seaters)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</a:t>
            </a:r>
            <a:r>
              <a:rPr lang="en-US" sz="2000" b="1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minimum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order of 20 persons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bg1">
                    <a:lumMod val="9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pic>
        <p:nvPicPr>
          <p:cNvPr id="10" name="Picture 9" descr="A spoon and fork on a napkin&#10;&#10;Description automatically generated">
            <a:extLst>
              <a:ext uri="{FF2B5EF4-FFF2-40B4-BE49-F238E27FC236}">
                <a16:creationId xmlns:a16="http://schemas.microsoft.com/office/drawing/2014/main" id="{FF0F355D-1743-092D-19AC-021FE74A4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478464" y="709393"/>
            <a:ext cx="1579589" cy="1299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E164AE-0DAB-C4A8-F93A-06328984724B}"/>
              </a:ext>
            </a:extLst>
          </p:cNvPr>
          <p:cNvSpPr txBox="1"/>
          <p:nvPr/>
        </p:nvSpPr>
        <p:spPr>
          <a:xfrm>
            <a:off x="3403189" y="560121"/>
            <a:ext cx="51803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4000" b="1" i="0" u="none" strike="noStrike" cap="non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Unique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4000" b="1" i="0" u="none" strike="noStrike" cap="none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Value Proposition</a:t>
            </a:r>
            <a:endParaRPr lang="en-SG" sz="4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20" descr="A plate of food on a table&#10;&#10;Description automatically generated">
            <a:extLst>
              <a:ext uri="{FF2B5EF4-FFF2-40B4-BE49-F238E27FC236}">
                <a16:creationId xmlns:a16="http://schemas.microsoft.com/office/drawing/2014/main" id="{D8457E08-F367-ACC1-4E0C-526375A3E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433" y="2721697"/>
            <a:ext cx="2048816" cy="1755058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29AA06-8953-A7DE-96FE-B0792576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433" y="4628236"/>
            <a:ext cx="2051246" cy="1755059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504EC-A2BD-FDE2-E1CA-585BAEAC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95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2DE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79BE55-EBB0-2431-63DA-4C284CDE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9" y="826261"/>
            <a:ext cx="5129784" cy="502546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2DE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61C5B7DD-8B5C-C8F2-5090-029CBE271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4" y="826262"/>
            <a:ext cx="5129784" cy="44238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92FD4-4EAA-1F3A-ED82-952CD1CC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E83E95-7F28-9503-5544-3E4FCDEC3FE4}"/>
              </a:ext>
            </a:extLst>
          </p:cNvPr>
          <p:cNvSpPr/>
          <p:nvPr/>
        </p:nvSpPr>
        <p:spPr>
          <a:xfrm>
            <a:off x="1295983" y="977132"/>
            <a:ext cx="2922055" cy="1412108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8E7024-EC97-3CA2-8FC8-80A7E7C24236}"/>
              </a:ext>
            </a:extLst>
          </p:cNvPr>
          <p:cNvSpPr/>
          <p:nvPr/>
        </p:nvSpPr>
        <p:spPr>
          <a:xfrm>
            <a:off x="6280389" y="2978908"/>
            <a:ext cx="5434597" cy="90018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43C23C12-296B-F30F-9B5D-35598330AB45}"/>
              </a:ext>
            </a:extLst>
          </p:cNvPr>
          <p:cNvSpPr/>
          <p:nvPr/>
        </p:nvSpPr>
        <p:spPr>
          <a:xfrm>
            <a:off x="4645022" y="1397275"/>
            <a:ext cx="707847" cy="571822"/>
          </a:xfrm>
          <a:prstGeom prst="leftArrow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3C69DDB4-0D2A-1129-B46E-BCB2B7F3D307}"/>
              </a:ext>
            </a:extLst>
          </p:cNvPr>
          <p:cNvSpPr/>
          <p:nvPr/>
        </p:nvSpPr>
        <p:spPr>
          <a:xfrm>
            <a:off x="11149781" y="2978908"/>
            <a:ext cx="344664" cy="900183"/>
          </a:xfrm>
          <a:prstGeom prst="irregularSeal1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A265E7-B20B-6F76-8B50-32D0A4BAAE21}"/>
              </a:ext>
            </a:extLst>
          </p:cNvPr>
          <p:cNvSpPr/>
          <p:nvPr/>
        </p:nvSpPr>
        <p:spPr>
          <a:xfrm>
            <a:off x="6256865" y="3193714"/>
            <a:ext cx="344664" cy="48463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9968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50888-BE57-8131-7905-18D15142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B3D2BD8B-99A9-9DE5-5F3F-ED36C02D2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 t="13141"/>
          <a:stretch/>
        </p:blipFill>
        <p:spPr>
          <a:xfrm>
            <a:off x="4461641" y="1529257"/>
            <a:ext cx="7394027" cy="4625416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849A40-38FB-05DF-E8A0-5533C4A9C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-1045"/>
          <a:stretch/>
        </p:blipFill>
        <p:spPr>
          <a:xfrm>
            <a:off x="520264" y="1529257"/>
            <a:ext cx="3563006" cy="4673728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FDB64-2365-0F3D-C6DC-193C0595CCD0}"/>
              </a:ext>
            </a:extLst>
          </p:cNvPr>
          <p:cNvSpPr txBox="1"/>
          <p:nvPr/>
        </p:nvSpPr>
        <p:spPr>
          <a:xfrm>
            <a:off x="709454" y="150219"/>
            <a:ext cx="10421001" cy="126188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US" sz="2800" b="1" dirty="0">
                <a:solidFill>
                  <a:srgbClr val="FFFF00"/>
                </a:solidFill>
                <a:latin typeface="Montserrat SemiBold" panose="00000700000000000000" pitchFamily="2" charset="0"/>
              </a:rPr>
              <a:t>DEEP DIVE – FACEBOOK </a:t>
            </a:r>
            <a:r>
              <a:rPr lang="en-US" sz="2400" b="1" dirty="0">
                <a:solidFill>
                  <a:srgbClr val="FFFF00"/>
                </a:solidFill>
                <a:latin typeface="Montserrat SemiBold" panose="00000700000000000000" pitchFamily="2" charset="0"/>
              </a:rPr>
              <a:t>- </a:t>
            </a:r>
            <a:r>
              <a:rPr lang="en-SG" sz="2400" b="1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https://www.facebook.com/Thaitogo.sg/</a:t>
            </a:r>
            <a:endParaRPr lang="en-SG" sz="2400" b="1" dirty="0">
              <a:solidFill>
                <a:schemeClr val="accent2"/>
              </a:solidFill>
            </a:endParaRPr>
          </a:p>
          <a:p>
            <a:endParaRPr lang="en-US" sz="2400" dirty="0">
              <a:solidFill>
                <a:srgbClr val="FFFF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7C338-3032-2823-A036-760913B79B27}"/>
              </a:ext>
            </a:extLst>
          </p:cNvPr>
          <p:cNvSpPr/>
          <p:nvPr/>
        </p:nvSpPr>
        <p:spPr>
          <a:xfrm>
            <a:off x="360272" y="4789722"/>
            <a:ext cx="2490952" cy="488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132A8BA-86E7-D106-C559-BCB62F71AF26}"/>
              </a:ext>
            </a:extLst>
          </p:cNvPr>
          <p:cNvSpPr/>
          <p:nvPr/>
        </p:nvSpPr>
        <p:spPr>
          <a:xfrm>
            <a:off x="3229595" y="4553774"/>
            <a:ext cx="504496" cy="488731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78D88A-E0E3-7220-0426-2EE2B183B61F}"/>
              </a:ext>
            </a:extLst>
          </p:cNvPr>
          <p:cNvSpPr/>
          <p:nvPr/>
        </p:nvSpPr>
        <p:spPr>
          <a:xfrm>
            <a:off x="6637283" y="5691352"/>
            <a:ext cx="3405351" cy="580475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8ACFFD9-DC5A-CB43-09E8-3D79978F560B}"/>
              </a:ext>
            </a:extLst>
          </p:cNvPr>
          <p:cNvSpPr/>
          <p:nvPr/>
        </p:nvSpPr>
        <p:spPr>
          <a:xfrm>
            <a:off x="10669874" y="5685561"/>
            <a:ext cx="504496" cy="488731"/>
          </a:xfrm>
          <a:prstGeom prst="leftArrow">
            <a:avLst/>
          </a:prstGeom>
          <a:solidFill>
            <a:srgbClr val="FB330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651E2D-AFEA-D653-8BD3-135EB4A4B91B}"/>
              </a:ext>
            </a:extLst>
          </p:cNvPr>
          <p:cNvSpPr/>
          <p:nvPr/>
        </p:nvSpPr>
        <p:spPr>
          <a:xfrm>
            <a:off x="8797158" y="1613780"/>
            <a:ext cx="3058509" cy="9087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08080-F8AB-9B85-ADD0-F866A916DFCF}"/>
              </a:ext>
            </a:extLst>
          </p:cNvPr>
          <p:cNvSpPr/>
          <p:nvPr/>
        </p:nvSpPr>
        <p:spPr>
          <a:xfrm>
            <a:off x="5975131" y="1686910"/>
            <a:ext cx="1545022" cy="725214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87EFD-887F-59DD-DCA8-5E50447CBDEC}"/>
              </a:ext>
            </a:extLst>
          </p:cNvPr>
          <p:cNvSpPr txBox="1"/>
          <p:nvPr/>
        </p:nvSpPr>
        <p:spPr>
          <a:xfrm>
            <a:off x="2972650" y="5316229"/>
            <a:ext cx="299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http://thaitogo.sg/12/Order</a:t>
            </a:r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DE4A9-8DA4-B564-4338-1A85BCD0A905}"/>
              </a:ext>
            </a:extLst>
          </p:cNvPr>
          <p:cNvSpPr txBox="1"/>
          <p:nvPr/>
        </p:nvSpPr>
        <p:spPr>
          <a:xfrm>
            <a:off x="10154649" y="5480698"/>
            <a:ext cx="546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FEAFB359-9132-052A-99A3-1988E6237113}"/>
              </a:ext>
            </a:extLst>
          </p:cNvPr>
          <p:cNvSpPr/>
          <p:nvPr/>
        </p:nvSpPr>
        <p:spPr>
          <a:xfrm>
            <a:off x="9708821" y="2779333"/>
            <a:ext cx="546758" cy="620317"/>
          </a:xfrm>
          <a:prstGeom prst="up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11F4-A550-247F-D3AD-971F7BD572BF}"/>
              </a:ext>
            </a:extLst>
          </p:cNvPr>
          <p:cNvSpPr txBox="1"/>
          <p:nvPr/>
        </p:nvSpPr>
        <p:spPr>
          <a:xfrm>
            <a:off x="9864540" y="3819795"/>
            <a:ext cx="1737123" cy="978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8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Audience </a:t>
            </a:r>
          </a:p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8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Engagement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F2DA0-0037-3748-79E8-33C0F29BDCED}"/>
              </a:ext>
            </a:extLst>
          </p:cNvPr>
          <p:cNvSpPr txBox="1"/>
          <p:nvPr/>
        </p:nvSpPr>
        <p:spPr>
          <a:xfrm>
            <a:off x="10591160" y="5480698"/>
            <a:ext cx="1080576" cy="30777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400" u="sng" kern="1200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NO ADVT</a:t>
            </a:r>
            <a:endParaRPr lang="en-SG" sz="1400" u="sng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49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41B7C-377B-5D66-A630-6AFBBF0FAA5D}"/>
              </a:ext>
            </a:extLst>
          </p:cNvPr>
          <p:cNvSpPr>
            <a:spLocks/>
          </p:cNvSpPr>
          <p:nvPr/>
        </p:nvSpPr>
        <p:spPr>
          <a:xfrm>
            <a:off x="7473060" y="5821179"/>
            <a:ext cx="2410445" cy="320835"/>
          </a:xfrm>
          <a:prstGeom prst="rect">
            <a:avLst/>
          </a:prstGeom>
        </p:spPr>
        <p:txBody>
          <a:bodyPr/>
          <a:lstStyle/>
          <a:p>
            <a:pPr algn="r" defTabSz="795528">
              <a:spcAft>
                <a:spcPts val="600"/>
              </a:spcAft>
            </a:pPr>
            <a:fld id="{00000000-1234-1234-1234-123412341234}" type="slidenum">
              <a:rPr lang="en-SG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95528">
                <a:spcAft>
                  <a:spcPts val="600"/>
                </a:spcAft>
              </a:pPr>
              <a:t>52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83DEA-344C-B022-357E-45E30DE2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1" y="1056291"/>
            <a:ext cx="9963573" cy="5133021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8" name="Picture 7" descr="A black and red text on a white background&#10;&#10;Description automatically generated">
            <a:extLst>
              <a:ext uri="{FF2B5EF4-FFF2-40B4-BE49-F238E27FC236}">
                <a16:creationId xmlns:a16="http://schemas.microsoft.com/office/drawing/2014/main" id="{2CF723CC-0FE4-C44D-9627-377AB0985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76" y="349592"/>
            <a:ext cx="2207172" cy="5332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B86B99-580E-5165-0B87-C91574D5C1AD}"/>
              </a:ext>
            </a:extLst>
          </p:cNvPr>
          <p:cNvSpPr/>
          <p:nvPr/>
        </p:nvSpPr>
        <p:spPr>
          <a:xfrm>
            <a:off x="4175760" y="5069714"/>
            <a:ext cx="1783929" cy="950086"/>
          </a:xfrm>
          <a:prstGeom prst="round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BF8ADCB-C0EB-4AC1-1CF3-F99D3EA2805C}"/>
              </a:ext>
            </a:extLst>
          </p:cNvPr>
          <p:cNvSpPr/>
          <p:nvPr/>
        </p:nvSpPr>
        <p:spPr>
          <a:xfrm>
            <a:off x="6046405" y="5232525"/>
            <a:ext cx="859725" cy="425845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FF00"/>
                </a:solidFill>
                <a:highlight>
                  <a:srgbClr val="FFFF00"/>
                </a:highlight>
              </a:rPr>
              <a:t>3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487302DF-55DE-368D-CE9F-CF0D6A8E1153}"/>
              </a:ext>
            </a:extLst>
          </p:cNvPr>
          <p:cNvSpPr/>
          <p:nvPr/>
        </p:nvSpPr>
        <p:spPr>
          <a:xfrm>
            <a:off x="785360" y="1650352"/>
            <a:ext cx="657705" cy="533277"/>
          </a:xfrm>
          <a:prstGeom prst="upArrow">
            <a:avLst/>
          </a:prstGeom>
          <a:solidFill>
            <a:schemeClr val="accent2">
              <a:lumMod val="75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05A87-6678-AFF4-BB96-55F4ACF682CF}"/>
              </a:ext>
            </a:extLst>
          </p:cNvPr>
          <p:cNvSpPr txBox="1"/>
          <p:nvPr/>
        </p:nvSpPr>
        <p:spPr>
          <a:xfrm>
            <a:off x="974552" y="5005128"/>
            <a:ext cx="1737123" cy="978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8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Audience </a:t>
            </a:r>
          </a:p>
          <a:p>
            <a:pPr marL="0" marR="0" lvl="0" indent="0" algn="l" rtl="0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SG" sz="1800" b="1" u="none" strike="noStrike" cap="none" dirty="0">
                <a:solidFill>
                  <a:srgbClr val="00206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Roboto"/>
                <a:cs typeface="Roboto"/>
                <a:sym typeface="Roboto"/>
              </a:rPr>
              <a:t>Engagement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0A0DE-DBF9-C27A-1537-62942303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BD126-A7C4-A392-9E69-36F1108FBF4E}"/>
              </a:ext>
            </a:extLst>
          </p:cNvPr>
          <p:cNvSpPr txBox="1"/>
          <p:nvPr/>
        </p:nvSpPr>
        <p:spPr>
          <a:xfrm>
            <a:off x="5285401" y="413248"/>
            <a:ext cx="4441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https://www.facebook.com/Thaitogo.sg/</a:t>
            </a:r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73511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4710" y="848218"/>
            <a:ext cx="9173823" cy="51615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05568" y="1390832"/>
            <a:ext cx="7914401" cy="4076338"/>
          </a:xfrm>
          <a:custGeom>
            <a:avLst/>
            <a:gdLst>
              <a:gd name="connsiteX0" fmla="*/ 0 w 7914401"/>
              <a:gd name="connsiteY0" fmla="*/ 0 h 4076338"/>
              <a:gd name="connsiteX1" fmla="*/ 580389 w 7914401"/>
              <a:gd name="connsiteY1" fmla="*/ 0 h 4076338"/>
              <a:gd name="connsiteX2" fmla="*/ 1002491 w 7914401"/>
              <a:gd name="connsiteY2" fmla="*/ 0 h 4076338"/>
              <a:gd name="connsiteX3" fmla="*/ 1820312 w 7914401"/>
              <a:gd name="connsiteY3" fmla="*/ 0 h 4076338"/>
              <a:gd name="connsiteX4" fmla="*/ 2400702 w 7914401"/>
              <a:gd name="connsiteY4" fmla="*/ 0 h 4076338"/>
              <a:gd name="connsiteX5" fmla="*/ 2981091 w 7914401"/>
              <a:gd name="connsiteY5" fmla="*/ 0 h 4076338"/>
              <a:gd name="connsiteX6" fmla="*/ 3798912 w 7914401"/>
              <a:gd name="connsiteY6" fmla="*/ 0 h 4076338"/>
              <a:gd name="connsiteX7" fmla="*/ 4300158 w 7914401"/>
              <a:gd name="connsiteY7" fmla="*/ 0 h 4076338"/>
              <a:gd name="connsiteX8" fmla="*/ 5117979 w 7914401"/>
              <a:gd name="connsiteY8" fmla="*/ 0 h 4076338"/>
              <a:gd name="connsiteX9" fmla="*/ 5935801 w 7914401"/>
              <a:gd name="connsiteY9" fmla="*/ 0 h 4076338"/>
              <a:gd name="connsiteX10" fmla="*/ 6595334 w 7914401"/>
              <a:gd name="connsiteY10" fmla="*/ 0 h 4076338"/>
              <a:gd name="connsiteX11" fmla="*/ 7914401 w 7914401"/>
              <a:gd name="connsiteY11" fmla="*/ 0 h 4076338"/>
              <a:gd name="connsiteX12" fmla="*/ 7914401 w 7914401"/>
              <a:gd name="connsiteY12" fmla="*/ 638626 h 4076338"/>
              <a:gd name="connsiteX13" fmla="*/ 7914401 w 7914401"/>
              <a:gd name="connsiteY13" fmla="*/ 1195726 h 4076338"/>
              <a:gd name="connsiteX14" fmla="*/ 7914401 w 7914401"/>
              <a:gd name="connsiteY14" fmla="*/ 1875115 h 4076338"/>
              <a:gd name="connsiteX15" fmla="*/ 7914401 w 7914401"/>
              <a:gd name="connsiteY15" fmla="*/ 2554505 h 4076338"/>
              <a:gd name="connsiteX16" fmla="*/ 7914401 w 7914401"/>
              <a:gd name="connsiteY16" fmla="*/ 3233895 h 4076338"/>
              <a:gd name="connsiteX17" fmla="*/ 7914401 w 7914401"/>
              <a:gd name="connsiteY17" fmla="*/ 4076338 h 4076338"/>
              <a:gd name="connsiteX18" fmla="*/ 7175724 w 7914401"/>
              <a:gd name="connsiteY18" fmla="*/ 4076338 h 4076338"/>
              <a:gd name="connsiteX19" fmla="*/ 6753622 w 7914401"/>
              <a:gd name="connsiteY19" fmla="*/ 4076338 h 4076338"/>
              <a:gd name="connsiteX20" fmla="*/ 6252377 w 7914401"/>
              <a:gd name="connsiteY20" fmla="*/ 4076338 h 4076338"/>
              <a:gd name="connsiteX21" fmla="*/ 5434555 w 7914401"/>
              <a:gd name="connsiteY21" fmla="*/ 4076338 h 4076338"/>
              <a:gd name="connsiteX22" fmla="*/ 4775022 w 7914401"/>
              <a:gd name="connsiteY22" fmla="*/ 4076338 h 4076338"/>
              <a:gd name="connsiteX23" fmla="*/ 4273777 w 7914401"/>
              <a:gd name="connsiteY23" fmla="*/ 4076338 h 4076338"/>
              <a:gd name="connsiteX24" fmla="*/ 3614243 w 7914401"/>
              <a:gd name="connsiteY24" fmla="*/ 4076338 h 4076338"/>
              <a:gd name="connsiteX25" fmla="*/ 3192142 w 7914401"/>
              <a:gd name="connsiteY25" fmla="*/ 4076338 h 4076338"/>
              <a:gd name="connsiteX26" fmla="*/ 2770040 w 7914401"/>
              <a:gd name="connsiteY26" fmla="*/ 4076338 h 4076338"/>
              <a:gd name="connsiteX27" fmla="*/ 2110507 w 7914401"/>
              <a:gd name="connsiteY27" fmla="*/ 4076338 h 4076338"/>
              <a:gd name="connsiteX28" fmla="*/ 1609262 w 7914401"/>
              <a:gd name="connsiteY28" fmla="*/ 4076338 h 4076338"/>
              <a:gd name="connsiteX29" fmla="*/ 870584 w 7914401"/>
              <a:gd name="connsiteY29" fmla="*/ 4076338 h 4076338"/>
              <a:gd name="connsiteX30" fmla="*/ 0 w 7914401"/>
              <a:gd name="connsiteY30" fmla="*/ 4076338 h 4076338"/>
              <a:gd name="connsiteX31" fmla="*/ 0 w 7914401"/>
              <a:gd name="connsiteY31" fmla="*/ 3356185 h 4076338"/>
              <a:gd name="connsiteX32" fmla="*/ 0 w 7914401"/>
              <a:gd name="connsiteY32" fmla="*/ 2636032 h 4076338"/>
              <a:gd name="connsiteX33" fmla="*/ 0 w 7914401"/>
              <a:gd name="connsiteY33" fmla="*/ 2038169 h 4076338"/>
              <a:gd name="connsiteX34" fmla="*/ 0 w 7914401"/>
              <a:gd name="connsiteY34" fmla="*/ 1318016 h 4076338"/>
              <a:gd name="connsiteX35" fmla="*/ 0 w 7914401"/>
              <a:gd name="connsiteY35" fmla="*/ 0 h 407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914401" h="4076338" extrusionOk="0">
                <a:moveTo>
                  <a:pt x="0" y="0"/>
                </a:moveTo>
                <a:cubicBezTo>
                  <a:pt x="137285" y="8996"/>
                  <a:pt x="386303" y="15071"/>
                  <a:pt x="580389" y="0"/>
                </a:cubicBezTo>
                <a:cubicBezTo>
                  <a:pt x="774475" y="-15071"/>
                  <a:pt x="914661" y="-1696"/>
                  <a:pt x="1002491" y="0"/>
                </a:cubicBezTo>
                <a:cubicBezTo>
                  <a:pt x="1090321" y="1696"/>
                  <a:pt x="1650344" y="-19005"/>
                  <a:pt x="1820312" y="0"/>
                </a:cubicBezTo>
                <a:cubicBezTo>
                  <a:pt x="1990280" y="19005"/>
                  <a:pt x="2190598" y="-18383"/>
                  <a:pt x="2400702" y="0"/>
                </a:cubicBezTo>
                <a:cubicBezTo>
                  <a:pt x="2610806" y="18383"/>
                  <a:pt x="2693988" y="15722"/>
                  <a:pt x="2981091" y="0"/>
                </a:cubicBezTo>
                <a:cubicBezTo>
                  <a:pt x="3268194" y="-15722"/>
                  <a:pt x="3513623" y="-39534"/>
                  <a:pt x="3798912" y="0"/>
                </a:cubicBezTo>
                <a:cubicBezTo>
                  <a:pt x="4084201" y="39534"/>
                  <a:pt x="4131010" y="-9118"/>
                  <a:pt x="4300158" y="0"/>
                </a:cubicBezTo>
                <a:cubicBezTo>
                  <a:pt x="4469306" y="9118"/>
                  <a:pt x="4832628" y="26484"/>
                  <a:pt x="5117979" y="0"/>
                </a:cubicBezTo>
                <a:cubicBezTo>
                  <a:pt x="5403330" y="-26484"/>
                  <a:pt x="5763951" y="-24086"/>
                  <a:pt x="5935801" y="0"/>
                </a:cubicBezTo>
                <a:cubicBezTo>
                  <a:pt x="6107651" y="24086"/>
                  <a:pt x="6431986" y="-23146"/>
                  <a:pt x="6595334" y="0"/>
                </a:cubicBezTo>
                <a:cubicBezTo>
                  <a:pt x="6758682" y="23146"/>
                  <a:pt x="7392732" y="-41546"/>
                  <a:pt x="7914401" y="0"/>
                </a:cubicBezTo>
                <a:cubicBezTo>
                  <a:pt x="7916686" y="248538"/>
                  <a:pt x="7896729" y="426297"/>
                  <a:pt x="7914401" y="638626"/>
                </a:cubicBezTo>
                <a:cubicBezTo>
                  <a:pt x="7932073" y="850955"/>
                  <a:pt x="7918689" y="1069667"/>
                  <a:pt x="7914401" y="1195726"/>
                </a:cubicBezTo>
                <a:cubicBezTo>
                  <a:pt x="7910113" y="1321785"/>
                  <a:pt x="7911215" y="1560974"/>
                  <a:pt x="7914401" y="1875115"/>
                </a:cubicBezTo>
                <a:cubicBezTo>
                  <a:pt x="7917587" y="2189256"/>
                  <a:pt x="7891794" y="2340539"/>
                  <a:pt x="7914401" y="2554505"/>
                </a:cubicBezTo>
                <a:cubicBezTo>
                  <a:pt x="7937009" y="2768471"/>
                  <a:pt x="7932855" y="3030673"/>
                  <a:pt x="7914401" y="3233895"/>
                </a:cubicBezTo>
                <a:cubicBezTo>
                  <a:pt x="7895948" y="3437117"/>
                  <a:pt x="7895966" y="3827787"/>
                  <a:pt x="7914401" y="4076338"/>
                </a:cubicBezTo>
                <a:cubicBezTo>
                  <a:pt x="7630377" y="4106127"/>
                  <a:pt x="7401934" y="4088440"/>
                  <a:pt x="7175724" y="4076338"/>
                </a:cubicBezTo>
                <a:cubicBezTo>
                  <a:pt x="6949514" y="4064236"/>
                  <a:pt x="6840207" y="4071508"/>
                  <a:pt x="6753622" y="4076338"/>
                </a:cubicBezTo>
                <a:cubicBezTo>
                  <a:pt x="6667037" y="4081168"/>
                  <a:pt x="6422100" y="4100816"/>
                  <a:pt x="6252377" y="4076338"/>
                </a:cubicBezTo>
                <a:cubicBezTo>
                  <a:pt x="6082654" y="4051860"/>
                  <a:pt x="5698308" y="4040575"/>
                  <a:pt x="5434555" y="4076338"/>
                </a:cubicBezTo>
                <a:cubicBezTo>
                  <a:pt x="5170802" y="4112101"/>
                  <a:pt x="4980387" y="4047538"/>
                  <a:pt x="4775022" y="4076338"/>
                </a:cubicBezTo>
                <a:cubicBezTo>
                  <a:pt x="4569657" y="4105138"/>
                  <a:pt x="4410046" y="4064551"/>
                  <a:pt x="4273777" y="4076338"/>
                </a:cubicBezTo>
                <a:cubicBezTo>
                  <a:pt x="4137509" y="4088125"/>
                  <a:pt x="3794450" y="4086512"/>
                  <a:pt x="3614243" y="4076338"/>
                </a:cubicBezTo>
                <a:cubicBezTo>
                  <a:pt x="3434036" y="4066164"/>
                  <a:pt x="3297726" y="4064238"/>
                  <a:pt x="3192142" y="4076338"/>
                </a:cubicBezTo>
                <a:cubicBezTo>
                  <a:pt x="3086558" y="4088438"/>
                  <a:pt x="2866518" y="4066781"/>
                  <a:pt x="2770040" y="4076338"/>
                </a:cubicBezTo>
                <a:cubicBezTo>
                  <a:pt x="2673562" y="4085895"/>
                  <a:pt x="2404435" y="4071028"/>
                  <a:pt x="2110507" y="4076338"/>
                </a:cubicBezTo>
                <a:cubicBezTo>
                  <a:pt x="1816579" y="4081648"/>
                  <a:pt x="1725141" y="4091028"/>
                  <a:pt x="1609262" y="4076338"/>
                </a:cubicBezTo>
                <a:cubicBezTo>
                  <a:pt x="1493383" y="4061648"/>
                  <a:pt x="1207416" y="4077734"/>
                  <a:pt x="870584" y="4076338"/>
                </a:cubicBezTo>
                <a:cubicBezTo>
                  <a:pt x="533752" y="4074942"/>
                  <a:pt x="197918" y="4102375"/>
                  <a:pt x="0" y="4076338"/>
                </a:cubicBezTo>
                <a:cubicBezTo>
                  <a:pt x="-13754" y="3853785"/>
                  <a:pt x="1026" y="3537896"/>
                  <a:pt x="0" y="3356185"/>
                </a:cubicBezTo>
                <a:cubicBezTo>
                  <a:pt x="-1026" y="3174474"/>
                  <a:pt x="-13097" y="2782798"/>
                  <a:pt x="0" y="2636032"/>
                </a:cubicBezTo>
                <a:cubicBezTo>
                  <a:pt x="13097" y="2489266"/>
                  <a:pt x="-6513" y="2275346"/>
                  <a:pt x="0" y="2038169"/>
                </a:cubicBezTo>
                <a:cubicBezTo>
                  <a:pt x="6513" y="1800992"/>
                  <a:pt x="-27573" y="1637671"/>
                  <a:pt x="0" y="1318016"/>
                </a:cubicBezTo>
                <a:cubicBezTo>
                  <a:pt x="27573" y="998361"/>
                  <a:pt x="6398" y="434142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50574-034B-5477-1C94-C200849C030E}"/>
              </a:ext>
            </a:extLst>
          </p:cNvPr>
          <p:cNvSpPr>
            <a:spLocks/>
          </p:cNvSpPr>
          <p:nvPr/>
        </p:nvSpPr>
        <p:spPr>
          <a:xfrm>
            <a:off x="8438097" y="5034712"/>
            <a:ext cx="1602908" cy="213350"/>
          </a:xfrm>
          <a:prstGeom prst="rect">
            <a:avLst/>
          </a:prstGeom>
        </p:spPr>
        <p:txBody>
          <a:bodyPr/>
          <a:lstStyle/>
          <a:p>
            <a:pPr algn="r" defTabSz="528066">
              <a:spcAft>
                <a:spcPts val="450"/>
              </a:spcAft>
            </a:pPr>
            <a:fld id="{00000000-1234-1234-1234-123412341234}" type="slidenum">
              <a:rPr lang="en-SG" sz="104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528066">
                <a:spcAft>
                  <a:spcPts val="450"/>
                </a:spcAft>
              </a:pPr>
              <a:t>53</a:t>
            </a:fld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2EBE7-C2CA-96C2-EB56-C94AB63F1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B766DAAC-2ED0-4CE2-9061-1CAC2983F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50" y="1228756"/>
            <a:ext cx="2958998" cy="2126589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9864DB-720E-6D5B-ADCE-9B5C48609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16" y="862057"/>
            <a:ext cx="4299814" cy="2254786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0C9490-815F-2D87-0753-4488AC6FF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569" y="501652"/>
            <a:ext cx="3945981" cy="2506886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5" name="Picture 14" descr="A person smiling in a restaurant&#10;&#10;Description automatically generated">
            <a:extLst>
              <a:ext uri="{FF2B5EF4-FFF2-40B4-BE49-F238E27FC236}">
                <a16:creationId xmlns:a16="http://schemas.microsoft.com/office/drawing/2014/main" id="{BAB61426-661B-37ED-B3B4-467A67B3C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549" y="3330808"/>
            <a:ext cx="3785205" cy="2782984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8" name="Picture 17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2077FF66-1E66-FC5F-591B-84B7CAB9A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74" y="3323559"/>
            <a:ext cx="4172032" cy="27112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A481A9-DC96-F4CC-BABA-7B8D76948056}"/>
              </a:ext>
            </a:extLst>
          </p:cNvPr>
          <p:cNvSpPr txBox="1"/>
          <p:nvPr/>
        </p:nvSpPr>
        <p:spPr>
          <a:xfrm>
            <a:off x="2195344" y="241161"/>
            <a:ext cx="38357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b="1" u="sng" dirty="0">
                <a:highlight>
                  <a:srgbClr val="FFFF00"/>
                </a:highlight>
                <a:hlinkClick r:id="rId7"/>
              </a:rPr>
              <a:t>http://thaitogo.sg/12/AboutUs</a:t>
            </a:r>
            <a:endParaRPr lang="en-SG" sz="2000" b="1" u="sng" dirty="0">
              <a:highlight>
                <a:srgbClr val="FFFF00"/>
              </a:highlight>
            </a:endParaRPr>
          </a:p>
          <a:p>
            <a:endParaRPr lang="en-SG" sz="2000" b="1" u="sng" dirty="0">
              <a:highlight>
                <a:srgbClr val="FFFF00"/>
              </a:highlight>
            </a:endParaRPr>
          </a:p>
        </p:txBody>
      </p:sp>
      <p:pic>
        <p:nvPicPr>
          <p:cNvPr id="22" name="Picture 21" descr="A spoon and fork on a napkin&#10;&#10;Description automatically generated">
            <a:extLst>
              <a:ext uri="{FF2B5EF4-FFF2-40B4-BE49-F238E27FC236}">
                <a16:creationId xmlns:a16="http://schemas.microsoft.com/office/drawing/2014/main" id="{906C2F5B-B3CB-D005-CD6D-BB74101C0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691933" y="130218"/>
            <a:ext cx="1053931" cy="968320"/>
          </a:xfrm>
          <a:prstGeom prst="rect">
            <a:avLst/>
          </a:prstGeom>
        </p:spPr>
      </p:pic>
      <p:pic>
        <p:nvPicPr>
          <p:cNvPr id="24" name="Picture 23" descr="A screenshot of a food&#10;&#10;Description automatically generated">
            <a:extLst>
              <a:ext uri="{FF2B5EF4-FFF2-40B4-BE49-F238E27FC236}">
                <a16:creationId xmlns:a16="http://schemas.microsoft.com/office/drawing/2014/main" id="{71B1EB0D-6D48-BED1-B85F-F622538DE3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4" y="3517421"/>
            <a:ext cx="3317285" cy="259587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F4A22616-AB79-2311-3E89-6FE0AF4C1BE8}"/>
              </a:ext>
            </a:extLst>
          </p:cNvPr>
          <p:cNvSpPr/>
          <p:nvPr/>
        </p:nvSpPr>
        <p:spPr>
          <a:xfrm>
            <a:off x="6467267" y="542615"/>
            <a:ext cx="229449" cy="554527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859203-8206-2E0E-A385-0F0E19444730}"/>
              </a:ext>
            </a:extLst>
          </p:cNvPr>
          <p:cNvSpPr/>
          <p:nvPr/>
        </p:nvSpPr>
        <p:spPr>
          <a:xfrm>
            <a:off x="5252299" y="1092181"/>
            <a:ext cx="1371600" cy="901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9108C1-0053-251F-FDDB-C4705A8159A0}"/>
              </a:ext>
            </a:extLst>
          </p:cNvPr>
          <p:cNvSpPr/>
          <p:nvPr/>
        </p:nvSpPr>
        <p:spPr>
          <a:xfrm>
            <a:off x="9460309" y="549567"/>
            <a:ext cx="1371600" cy="901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0ACB54-A24D-3878-E645-86833841D07D}"/>
              </a:ext>
            </a:extLst>
          </p:cNvPr>
          <p:cNvSpPr/>
          <p:nvPr/>
        </p:nvSpPr>
        <p:spPr>
          <a:xfrm>
            <a:off x="4239491" y="3463409"/>
            <a:ext cx="1371600" cy="901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045017-0C54-579F-13B0-249211A1195E}"/>
              </a:ext>
            </a:extLst>
          </p:cNvPr>
          <p:cNvSpPr/>
          <p:nvPr/>
        </p:nvSpPr>
        <p:spPr>
          <a:xfrm>
            <a:off x="8370735" y="4524703"/>
            <a:ext cx="3696745" cy="147124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B0B5C4E2-B3BC-8C04-A7DD-7CD4E1FEED60}"/>
              </a:ext>
            </a:extLst>
          </p:cNvPr>
          <p:cNvSpPr/>
          <p:nvPr/>
        </p:nvSpPr>
        <p:spPr>
          <a:xfrm>
            <a:off x="10412618" y="305603"/>
            <a:ext cx="229449" cy="503723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44A7035-6B94-7A07-E798-82B4B112C2A7}"/>
              </a:ext>
            </a:extLst>
          </p:cNvPr>
          <p:cNvSpPr/>
          <p:nvPr/>
        </p:nvSpPr>
        <p:spPr>
          <a:xfrm>
            <a:off x="5375264" y="2914048"/>
            <a:ext cx="386347" cy="609715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BBF6A0D-4840-1789-34DD-DBC1CA5F7D50}"/>
              </a:ext>
            </a:extLst>
          </p:cNvPr>
          <p:cNvSpPr/>
          <p:nvPr/>
        </p:nvSpPr>
        <p:spPr>
          <a:xfrm>
            <a:off x="9654658" y="4352935"/>
            <a:ext cx="386347" cy="609715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6888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608322" y="914400"/>
            <a:ext cx="9155931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2952807" y="1286929"/>
            <a:ext cx="7105720" cy="1883362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3650936" y="1516692"/>
            <a:ext cx="5958285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0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Competitive Analysis  </a:t>
            </a: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292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Social Media Ads</a:t>
            </a:r>
            <a:endParaRPr lang="en-SG" sz="4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2A730971-8913-FEF9-BAA6-372A0B1C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191059" y="1784679"/>
            <a:ext cx="1217605" cy="968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280E5D-C001-ECE0-992F-82A9BAE07052}"/>
              </a:ext>
            </a:extLst>
          </p:cNvPr>
          <p:cNvSpPr txBox="1"/>
          <p:nvPr/>
        </p:nvSpPr>
        <p:spPr>
          <a:xfrm>
            <a:off x="3553151" y="5336990"/>
            <a:ext cx="5024136" cy="335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751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000"/>
            </a:pPr>
            <a:r>
              <a:rPr lang="en-SG" sz="1752" u="sng" kern="1200" dirty="0">
                <a:solidFill>
                  <a:srgbClr val="002060"/>
                </a:solidFill>
                <a:highlight>
                  <a:srgbClr val="FFFFFF"/>
                </a:highlight>
                <a:latin typeface="Montserrat Medium"/>
                <a:ea typeface="+mn-ea"/>
                <a:cs typeface="+mn-cs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https://www.facebook.com/ads/library/</a:t>
            </a:r>
            <a:endParaRPr lang="en-SG" sz="2000" b="0" u="none" strike="noStrike" cap="none" dirty="0">
              <a:solidFill>
                <a:srgbClr val="00206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E2F16-2AC0-48C6-984B-D4D41927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54</a:t>
            </a:fld>
            <a:endParaRPr lang="en-US"/>
          </a:p>
        </p:txBody>
      </p:sp>
      <p:pic>
        <p:nvPicPr>
          <p:cNvPr id="8194" name="Picture 2" descr="See related image detail. The Hottest 10 Digital Marketing Trends Anticipated in 2023 - Traffic ...">
            <a:extLst>
              <a:ext uri="{FF2B5EF4-FFF2-40B4-BE49-F238E27FC236}">
                <a16:creationId xmlns:a16="http://schemas.microsoft.com/office/drawing/2014/main" id="{CEFDF7B0-78D3-7085-E8C8-88EEC524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34" y="3363738"/>
            <a:ext cx="2845865" cy="13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068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70252-9722-60AF-26C6-E8B247A9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512" y="3586053"/>
            <a:ext cx="2350729" cy="157465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5E931CE9-4A48-7583-74C7-8DB02A750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16" y="844061"/>
            <a:ext cx="1916102" cy="2584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B5719-BD4A-B637-6289-D12B4B99B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15" y="3269071"/>
            <a:ext cx="2637027" cy="2417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D16C6-24FD-DC19-D22E-C137BBE7C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202" y="832751"/>
            <a:ext cx="1667226" cy="2091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4A1D47-6666-6F35-363F-CB4AEAFB1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7106" y="800473"/>
            <a:ext cx="1916102" cy="2345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6527DC-FA25-A53D-83CC-33214BE81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78" y="424116"/>
            <a:ext cx="2303307" cy="2265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493F10-FDDA-5D13-7D5D-06ADDF4BC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560" y="2871991"/>
            <a:ext cx="2303308" cy="20915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B8E53E-7B2F-5BA5-1BB7-21237DE14A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6580" y="832751"/>
            <a:ext cx="2303307" cy="209159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6B13C0-E7D5-0F15-2E84-DFCA5A89C47A}"/>
              </a:ext>
            </a:extLst>
          </p:cNvPr>
          <p:cNvSpPr/>
          <p:nvPr/>
        </p:nvSpPr>
        <p:spPr>
          <a:xfrm>
            <a:off x="347872" y="2801125"/>
            <a:ext cx="804595" cy="1042923"/>
          </a:xfrm>
          <a:prstGeom prst="round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noFill/>
              <a:highlight>
                <a:srgbClr val="FF0000"/>
              </a:highlight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6E11EC41-EEB5-D8EE-D229-D80C4FC1F6C3}"/>
              </a:ext>
            </a:extLst>
          </p:cNvPr>
          <p:cNvSpPr/>
          <p:nvPr/>
        </p:nvSpPr>
        <p:spPr>
          <a:xfrm>
            <a:off x="1494258" y="2858128"/>
            <a:ext cx="452485" cy="217017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chemeClr val="accent4">
                    <a:lumMod val="75000"/>
                  </a:schemeClr>
                </a:solidFill>
              </a:ln>
              <a:solidFill>
                <a:srgbClr val="A6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97B4F8-DA57-66E3-80EB-4EF727B71E06}"/>
              </a:ext>
            </a:extLst>
          </p:cNvPr>
          <p:cNvSpPr txBox="1"/>
          <p:nvPr/>
        </p:nvSpPr>
        <p:spPr>
          <a:xfrm>
            <a:off x="2567524" y="1697036"/>
            <a:ext cx="1166420" cy="29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332" b="1" u="sng" kern="1200" dirty="0">
                <a:solidFill>
                  <a:srgbClr val="A90000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SG" sz="1200" b="1" u="sng" kern="1200" dirty="0">
                <a:solidFill>
                  <a:srgbClr val="A9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NO ADVT</a:t>
            </a:r>
            <a:endParaRPr lang="en-SG" sz="1200" b="1" u="sng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DD521-042C-BD63-CF21-17A06A5681B1}"/>
              </a:ext>
            </a:extLst>
          </p:cNvPr>
          <p:cNvSpPr txBox="1"/>
          <p:nvPr/>
        </p:nvSpPr>
        <p:spPr>
          <a:xfrm>
            <a:off x="6239858" y="4192415"/>
            <a:ext cx="11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400" u="sng" kern="1200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NO ADVT</a:t>
            </a:r>
            <a:endParaRPr lang="en-SG" sz="1400" u="sng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CC5E4A-078A-9C93-8C65-C1B72BE9E8B4}"/>
              </a:ext>
            </a:extLst>
          </p:cNvPr>
          <p:cNvSpPr txBox="1"/>
          <p:nvPr/>
        </p:nvSpPr>
        <p:spPr>
          <a:xfrm>
            <a:off x="9327912" y="3852264"/>
            <a:ext cx="1166420" cy="579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endParaRPr lang="en-SG" sz="1332" b="1" u="sng" kern="1200" dirty="0">
              <a:solidFill>
                <a:srgbClr val="A90000"/>
              </a:solidFill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defTabSz="676656">
              <a:spcAft>
                <a:spcPts val="600"/>
              </a:spcAft>
            </a:pPr>
            <a:r>
              <a:rPr lang="en-SG" sz="1200" b="1" u="sng" kern="1200" dirty="0">
                <a:solidFill>
                  <a:srgbClr val="A9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NO ADVT</a:t>
            </a:r>
            <a:endParaRPr lang="en-SG" sz="1200" b="1" u="sng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B6CBF-3794-0B2F-8C21-9504CB6D080A}"/>
              </a:ext>
            </a:extLst>
          </p:cNvPr>
          <p:cNvSpPr txBox="1"/>
          <p:nvPr/>
        </p:nvSpPr>
        <p:spPr>
          <a:xfrm>
            <a:off x="2295809" y="3057576"/>
            <a:ext cx="279561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400" b="1" u="sng" kern="1200" dirty="0">
                <a:solidFill>
                  <a:schemeClr val="accent1">
                    <a:lumMod val="75000"/>
                  </a:schemeClr>
                </a:solidFill>
                <a:latin typeface="Montserrat SemiBold" panose="00000700000000000000" pitchFamily="2" charset="0"/>
              </a:rPr>
              <a:t>Website: http? Not secured</a:t>
            </a:r>
            <a:endParaRPr lang="en-SG" sz="1400" b="1" u="sng" dirty="0">
              <a:solidFill>
                <a:schemeClr val="accent1">
                  <a:lumMod val="75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2" name="Picture 11" descr="An orange elephant with red text&#10;&#10;Description automatically generated">
            <a:extLst>
              <a:ext uri="{FF2B5EF4-FFF2-40B4-BE49-F238E27FC236}">
                <a16:creationId xmlns:a16="http://schemas.microsoft.com/office/drawing/2014/main" id="{51C40AF1-2A6A-94B1-02E5-3AFD25AABD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2103" y="190942"/>
            <a:ext cx="960252" cy="641648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6C72B87-7A23-E0BB-C8BA-08060B05DC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6011" y="177477"/>
            <a:ext cx="1512464" cy="547648"/>
          </a:xfrm>
          <a:prstGeom prst="rect">
            <a:avLst/>
          </a:prstGeom>
        </p:spPr>
      </p:pic>
      <p:pic>
        <p:nvPicPr>
          <p:cNvPr id="16" name="Picture 15" descr="A black and red text on a white background&#10;&#10;Description automatically generated">
            <a:extLst>
              <a:ext uri="{FF2B5EF4-FFF2-40B4-BE49-F238E27FC236}">
                <a16:creationId xmlns:a16="http://schemas.microsoft.com/office/drawing/2014/main" id="{A58C3876-5541-01FF-2AB4-0298E9DEA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7837" y="209514"/>
            <a:ext cx="1758490" cy="428661"/>
          </a:xfrm>
          <a:prstGeom prst="rect">
            <a:avLst/>
          </a:prstGeom>
        </p:spPr>
      </p:pic>
      <p:pic>
        <p:nvPicPr>
          <p:cNvPr id="27" name="Picture 26" descr="A screenshot of a menu&#10;&#10;Description automatically generated">
            <a:extLst>
              <a:ext uri="{FF2B5EF4-FFF2-40B4-BE49-F238E27FC236}">
                <a16:creationId xmlns:a16="http://schemas.microsoft.com/office/drawing/2014/main" id="{D142E5AE-07B6-225D-1FFD-EA56B22F7D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808" y="3488134"/>
            <a:ext cx="3258401" cy="219860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C88481-7936-9A4C-3B83-D30EF2B71ACD}"/>
              </a:ext>
            </a:extLst>
          </p:cNvPr>
          <p:cNvSpPr/>
          <p:nvPr/>
        </p:nvSpPr>
        <p:spPr>
          <a:xfrm>
            <a:off x="2292760" y="3429000"/>
            <a:ext cx="1118325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D1870E-CA5A-A712-DFA9-5810A54251BC}"/>
              </a:ext>
            </a:extLst>
          </p:cNvPr>
          <p:cNvSpPr txBox="1"/>
          <p:nvPr/>
        </p:nvSpPr>
        <p:spPr>
          <a:xfrm>
            <a:off x="2859543" y="6175253"/>
            <a:ext cx="6357029" cy="335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751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000"/>
            </a:pPr>
            <a:r>
              <a:rPr lang="en-SG" sz="1752" b="1" kern="1200" dirty="0">
                <a:solidFill>
                  <a:srgbClr val="0070C0"/>
                </a:solidFill>
                <a:highlight>
                  <a:srgbClr val="FFFF00"/>
                </a:highlight>
                <a:latin typeface="Montserrat SemiBold" panose="00000700000000000000" pitchFamily="2" charset="0"/>
                <a:sym typeface="Montserrat Medium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https://www.facebook.com/ads/library/</a:t>
            </a:r>
            <a:endParaRPr lang="en-SG" sz="2000" b="1" strike="noStrike" cap="none" dirty="0">
              <a:solidFill>
                <a:srgbClr val="0070C0"/>
              </a:solidFill>
              <a:highlight>
                <a:srgbClr val="FFFF00"/>
              </a:highlight>
              <a:latin typeface="Montserrat SemiBold" panose="000007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49F8ED-1245-33A3-AF4C-F3CDD37ADA35}"/>
              </a:ext>
            </a:extLst>
          </p:cNvPr>
          <p:cNvSpPr/>
          <p:nvPr/>
        </p:nvSpPr>
        <p:spPr>
          <a:xfrm>
            <a:off x="2595868" y="1576552"/>
            <a:ext cx="951373" cy="572285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8FCBDB-F122-E656-DB65-D47A171806C9}"/>
              </a:ext>
            </a:extLst>
          </p:cNvPr>
          <p:cNvSpPr/>
          <p:nvPr/>
        </p:nvSpPr>
        <p:spPr>
          <a:xfrm>
            <a:off x="9254172" y="3978176"/>
            <a:ext cx="1024494" cy="57228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8CA490-B424-1D25-B537-4054A3BDBA03}"/>
              </a:ext>
            </a:extLst>
          </p:cNvPr>
          <p:cNvSpPr/>
          <p:nvPr/>
        </p:nvSpPr>
        <p:spPr>
          <a:xfrm>
            <a:off x="7588602" y="1388498"/>
            <a:ext cx="1431525" cy="914400"/>
          </a:xfrm>
          <a:prstGeom prst="ellipse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D5BFF22F-E2B0-EC91-EDAC-4CABFD326EFB}"/>
              </a:ext>
            </a:extLst>
          </p:cNvPr>
          <p:cNvSpPr/>
          <p:nvPr/>
        </p:nvSpPr>
        <p:spPr>
          <a:xfrm>
            <a:off x="8983208" y="1403132"/>
            <a:ext cx="367972" cy="293904"/>
          </a:xfrm>
          <a:prstGeom prst="curvedLeftArrow">
            <a:avLst/>
          </a:prstGeom>
          <a:solidFill>
            <a:schemeClr val="accent5">
              <a:lumMod val="5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E9BDC7-B995-335A-1E38-5306A45701E7}"/>
              </a:ext>
            </a:extLst>
          </p:cNvPr>
          <p:cNvSpPr/>
          <p:nvPr/>
        </p:nvSpPr>
        <p:spPr>
          <a:xfrm>
            <a:off x="51700" y="987964"/>
            <a:ext cx="1852182" cy="572285"/>
          </a:xfrm>
          <a:prstGeom prst="rect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C5B45C81-FDFF-FBDF-7881-E0831B49B57B}"/>
              </a:ext>
            </a:extLst>
          </p:cNvPr>
          <p:cNvSpPr/>
          <p:nvPr/>
        </p:nvSpPr>
        <p:spPr>
          <a:xfrm>
            <a:off x="1946204" y="1181730"/>
            <a:ext cx="452485" cy="217017"/>
          </a:xfrm>
          <a:prstGeom prst="leftArrow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3">
                  <a:lumMod val="50000"/>
                </a:schemeClr>
              </a:solidFill>
              <a:highlight>
                <a:srgbClr val="800080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E1C544-0C3D-123D-9F77-69773B707EA8}"/>
              </a:ext>
            </a:extLst>
          </p:cNvPr>
          <p:cNvSpPr/>
          <p:nvPr/>
        </p:nvSpPr>
        <p:spPr>
          <a:xfrm>
            <a:off x="5091421" y="1376854"/>
            <a:ext cx="1852182" cy="572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A35CE5-2066-1FB0-ABC6-BF26B65D8563}"/>
              </a:ext>
            </a:extLst>
          </p:cNvPr>
          <p:cNvSpPr/>
          <p:nvPr/>
        </p:nvSpPr>
        <p:spPr>
          <a:xfrm>
            <a:off x="9489989" y="1644868"/>
            <a:ext cx="1852182" cy="57228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4D0EFA64-96F5-140D-D0F6-17C76EDB906A}"/>
              </a:ext>
            </a:extLst>
          </p:cNvPr>
          <p:cNvSpPr/>
          <p:nvPr/>
        </p:nvSpPr>
        <p:spPr>
          <a:xfrm>
            <a:off x="6655800" y="2209444"/>
            <a:ext cx="301117" cy="387119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3E3D20-6D4E-591F-1840-052B25D81084}"/>
              </a:ext>
            </a:extLst>
          </p:cNvPr>
          <p:cNvSpPr/>
          <p:nvPr/>
        </p:nvSpPr>
        <p:spPr>
          <a:xfrm>
            <a:off x="6236811" y="4093790"/>
            <a:ext cx="1025842" cy="5722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8E0A17D7-2F54-7C7C-3151-D9D81DC26BD3}"/>
              </a:ext>
            </a:extLst>
          </p:cNvPr>
          <p:cNvSpPr/>
          <p:nvPr/>
        </p:nvSpPr>
        <p:spPr>
          <a:xfrm>
            <a:off x="11456380" y="2333371"/>
            <a:ext cx="305734" cy="387119"/>
          </a:xfrm>
          <a:prstGeom prst="upArrow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Explosion: 8 Points 36">
            <a:extLst>
              <a:ext uri="{FF2B5EF4-FFF2-40B4-BE49-F238E27FC236}">
                <a16:creationId xmlns:a16="http://schemas.microsoft.com/office/drawing/2014/main" id="{B7384BD3-21C3-AEB2-1902-8D6CAEF8DC40}"/>
              </a:ext>
            </a:extLst>
          </p:cNvPr>
          <p:cNvSpPr/>
          <p:nvPr/>
        </p:nvSpPr>
        <p:spPr>
          <a:xfrm>
            <a:off x="4441930" y="177476"/>
            <a:ext cx="467477" cy="547649"/>
          </a:xfrm>
          <a:prstGeom prst="irregularSeal1">
            <a:avLst/>
          </a:prstGeom>
          <a:solidFill>
            <a:schemeClr val="accent3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Star: 6 Points 37">
            <a:extLst>
              <a:ext uri="{FF2B5EF4-FFF2-40B4-BE49-F238E27FC236}">
                <a16:creationId xmlns:a16="http://schemas.microsoft.com/office/drawing/2014/main" id="{9D251571-7AF7-18C3-6138-BB1BF4426676}"/>
              </a:ext>
            </a:extLst>
          </p:cNvPr>
          <p:cNvSpPr/>
          <p:nvPr/>
        </p:nvSpPr>
        <p:spPr>
          <a:xfrm>
            <a:off x="7866742" y="223658"/>
            <a:ext cx="362087" cy="414517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Star: 7 Points 38">
            <a:extLst>
              <a:ext uri="{FF2B5EF4-FFF2-40B4-BE49-F238E27FC236}">
                <a16:creationId xmlns:a16="http://schemas.microsoft.com/office/drawing/2014/main" id="{2AAF9A6B-F298-054C-8747-00FA77AEF06C}"/>
              </a:ext>
            </a:extLst>
          </p:cNvPr>
          <p:cNvSpPr/>
          <p:nvPr/>
        </p:nvSpPr>
        <p:spPr>
          <a:xfrm>
            <a:off x="11286514" y="282867"/>
            <a:ext cx="455783" cy="442258"/>
          </a:xfrm>
          <a:prstGeom prst="star7">
            <a:avLst>
              <a:gd name="adj" fmla="val 12800"/>
              <a:gd name="hf" fmla="val 102572"/>
              <a:gd name="vf" fmla="val 10521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D74BB1-7161-BB5D-9861-BD2C97387BDE}"/>
              </a:ext>
            </a:extLst>
          </p:cNvPr>
          <p:cNvSpPr txBox="1"/>
          <p:nvPr/>
        </p:nvSpPr>
        <p:spPr>
          <a:xfrm>
            <a:off x="449703" y="136237"/>
            <a:ext cx="1210157" cy="30777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400" b="1" u="sng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A90000"/>
                </a:solidFill>
                <a:highlight>
                  <a:srgbClr val="FFFFFF"/>
                </a:highlight>
                <a:latin typeface="Montserrat SemiBold" panose="00000700000000000000" pitchFamily="2" charset="0"/>
              </a:rPr>
              <a:t>4 S</a:t>
            </a:r>
            <a:r>
              <a:rPr lang="en-SG" sz="1400" b="1" u="sng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A90000"/>
                </a:solidFill>
                <a:highlight>
                  <a:srgbClr val="FFFFFF"/>
                </a:highlight>
                <a:latin typeface="Montserrat SemiBold" panose="00000700000000000000" pitchFamily="2" charset="0"/>
              </a:rPr>
              <a:t>TARS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783B36-CAE3-E7D3-DF90-C054D3E69EE9}"/>
              </a:ext>
            </a:extLst>
          </p:cNvPr>
          <p:cNvSpPr txBox="1"/>
          <p:nvPr/>
        </p:nvSpPr>
        <p:spPr>
          <a:xfrm>
            <a:off x="5174114" y="477819"/>
            <a:ext cx="1210157" cy="30777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400" b="1" u="sng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A90000"/>
                </a:solidFill>
                <a:highlight>
                  <a:srgbClr val="FFFFFF"/>
                </a:highlight>
                <a:latin typeface="Montserrat SemiBold" panose="00000700000000000000" pitchFamily="2" charset="0"/>
              </a:rPr>
              <a:t>  4.1 STARS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4596F1-15F5-68DC-9F6E-267100D050A5}"/>
              </a:ext>
            </a:extLst>
          </p:cNvPr>
          <p:cNvSpPr txBox="1"/>
          <p:nvPr/>
        </p:nvSpPr>
        <p:spPr>
          <a:xfrm>
            <a:off x="10760357" y="1791612"/>
            <a:ext cx="1210157" cy="307777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400" b="1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A90000"/>
                </a:solidFill>
                <a:highlight>
                  <a:srgbClr val="FFFFFF"/>
                </a:highlight>
                <a:latin typeface="Montserrat SemiBold" panose="00000700000000000000" pitchFamily="2" charset="0"/>
              </a:rPr>
              <a:t>  </a:t>
            </a:r>
            <a:r>
              <a:rPr lang="en-SG" sz="1400" b="1" u="sng" kern="12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A90000"/>
                </a:solidFill>
                <a:highlight>
                  <a:srgbClr val="FFFFFF"/>
                </a:highlight>
                <a:latin typeface="Montserrat SemiBold" panose="00000700000000000000" pitchFamily="2" charset="0"/>
              </a:rPr>
              <a:t>4.5 STARS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3582-F508-0ABA-154C-4971981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55</a:t>
            </a:fld>
            <a:endParaRPr lang="en-US"/>
          </a:p>
        </p:txBody>
      </p:sp>
      <p:sp>
        <p:nvSpPr>
          <p:cNvPr id="35" name="Explosion: 8 Points 34">
            <a:extLst>
              <a:ext uri="{FF2B5EF4-FFF2-40B4-BE49-F238E27FC236}">
                <a16:creationId xmlns:a16="http://schemas.microsoft.com/office/drawing/2014/main" id="{A2CBB784-3457-EF99-8A84-65A65572EAFE}"/>
              </a:ext>
            </a:extLst>
          </p:cNvPr>
          <p:cNvSpPr/>
          <p:nvPr/>
        </p:nvSpPr>
        <p:spPr>
          <a:xfrm>
            <a:off x="3071554" y="2204132"/>
            <a:ext cx="335447" cy="48609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Explosion: 8 Points 42">
            <a:extLst>
              <a:ext uri="{FF2B5EF4-FFF2-40B4-BE49-F238E27FC236}">
                <a16:creationId xmlns:a16="http://schemas.microsoft.com/office/drawing/2014/main" id="{0CF98077-F0B1-3974-51C7-E71F0503F33F}"/>
              </a:ext>
            </a:extLst>
          </p:cNvPr>
          <p:cNvSpPr/>
          <p:nvPr/>
        </p:nvSpPr>
        <p:spPr>
          <a:xfrm>
            <a:off x="6573000" y="4846529"/>
            <a:ext cx="335447" cy="48609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Explosion: 8 Points 43">
            <a:extLst>
              <a:ext uri="{FF2B5EF4-FFF2-40B4-BE49-F238E27FC236}">
                <a16:creationId xmlns:a16="http://schemas.microsoft.com/office/drawing/2014/main" id="{02F7E036-70D1-E4B9-9EEE-012770E97976}"/>
              </a:ext>
            </a:extLst>
          </p:cNvPr>
          <p:cNvSpPr/>
          <p:nvPr/>
        </p:nvSpPr>
        <p:spPr>
          <a:xfrm>
            <a:off x="9646753" y="4640604"/>
            <a:ext cx="335447" cy="486098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2100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Google Shape;363;g2740ba676fe_0_149">
            <a:extLst>
              <a:ext uri="{FF2B5EF4-FFF2-40B4-BE49-F238E27FC236}">
                <a16:creationId xmlns:a16="http://schemas.microsoft.com/office/drawing/2014/main" id="{BF84422F-50EB-BDA5-207C-ECECECE110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780327"/>
              </p:ext>
            </p:extLst>
          </p:nvPr>
        </p:nvGraphicFramePr>
        <p:xfrm>
          <a:off x="159657" y="136525"/>
          <a:ext cx="11785599" cy="6102122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</a:tblPr>
              <a:tblGrid>
                <a:gridCol w="2104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1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9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35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sng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</a:p>
                  </a:txBody>
                  <a:tcPr marL="53636" marR="53636" marT="53636" marB="5363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900" b="1" u="sng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Critical Area to look out</a:t>
                      </a:r>
                    </a:p>
                  </a:txBody>
                  <a:tcPr marL="53636" marR="53636" marT="53636" marB="5363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sng" strike="noStrike" cap="none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Why It Is Important</a:t>
                      </a:r>
                    </a:p>
                  </a:txBody>
                  <a:tcPr marL="53636" marR="53636" marT="53636" marB="53636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Audience Targeting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Demographics, Interests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Understanding the audience your competitors target can reveal gaps in the market or opportunities to refine your own targeting strategies</a:t>
                      </a:r>
                      <a:r>
                        <a:rPr lang="en-US" sz="8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2. </a:t>
                      </a: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Ad Content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Messaging and Value Proposition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Analyzing the core messages and value propositions helps to differentiate your offerings and identify what resonates with the audience.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lang="en-SG" sz="900" b="1" u="none" strike="noStrike" cap="none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Visual Elements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The use of images, videos, and design in ads can influence engagement rates; understanding what works can inform your creative strategy.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3. Ad Types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u="none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Formats Used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Identifying which ad formats (e.g., carousel, video, stories) competitors use most effectively can guide your ad format choices.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4. </a:t>
                      </a: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Engagement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Likes, Shares, Comments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High engagement rates indicate content resonance; </a:t>
                      </a:r>
                      <a:r>
                        <a:rPr lang="en-US" sz="800" u="none" strike="noStrike" cap="none" dirty="0" err="1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analysing</a:t>
                      </a:r>
                      <a:r>
                        <a:rPr lang="en-US" sz="800" u="none" strike="noStrike" cap="none" dirty="0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these metrics helps identify effective content types and topics.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5. </a:t>
                      </a:r>
                      <a:r>
                        <a:rPr lang="en-US" sz="900" b="1" u="none" strike="noStrike" cap="non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Call to Action (CTA)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Clarity, Urgency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The effectiveness of CTAs can significantly impact conversion rates; studying competitors' CTAs can inspire more compelling ones.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6. Campaign Structure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u="none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Campaign Goals, Ad Sets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Understanding the structure and goals of competitors' campaigns can provide insights into effective campaign management strategies.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7. Bu</a:t>
                      </a: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dget and Bidding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Estimated Ad Spend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Although exact budgets may be unknown, indicators of  Ad Spend and bidding strategies can help in your budget allocation decisions.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55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8. Performance Metrics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Click-Through Rate (CTR), Conversion Rate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Benchmarking these metrics can help gauge the effectiveness of your ads relative to the competition and industry standards.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92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9. </a:t>
                      </a:r>
                      <a:r>
                        <a:rPr lang="en-SG" sz="900" b="1" u="none" strike="noStrike" cap="none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Trends and Innovation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900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Use of New Features or Platforms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0D0D0D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Observing how competitors adopt new social media features or platforms can reveal emerging trends and opportunities for innovation.</a:t>
                      </a:r>
                    </a:p>
                  </a:txBody>
                  <a:tcPr marL="53636" marR="53636" marT="53636" marB="53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73FD9F-D554-43A6-E878-7302EB7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56</a:t>
            </a:fld>
            <a:endParaRPr lang="en-US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C3A24BE5-7FD8-056E-E1F0-379C3FDB4854}"/>
              </a:ext>
            </a:extLst>
          </p:cNvPr>
          <p:cNvSpPr/>
          <p:nvPr/>
        </p:nvSpPr>
        <p:spPr>
          <a:xfrm>
            <a:off x="4756912" y="619353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68439C6F-BA4F-0E36-7BCD-6070447FC584}"/>
              </a:ext>
            </a:extLst>
          </p:cNvPr>
          <p:cNvSpPr/>
          <p:nvPr/>
        </p:nvSpPr>
        <p:spPr>
          <a:xfrm>
            <a:off x="2013766" y="1245019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EB15E30-1FD0-E12F-B887-42B7F87C938F}"/>
              </a:ext>
            </a:extLst>
          </p:cNvPr>
          <p:cNvSpPr/>
          <p:nvPr/>
        </p:nvSpPr>
        <p:spPr>
          <a:xfrm>
            <a:off x="4756912" y="2861008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81251A31-03C4-46BA-F9BD-C822D87B4353}"/>
              </a:ext>
            </a:extLst>
          </p:cNvPr>
          <p:cNvSpPr/>
          <p:nvPr/>
        </p:nvSpPr>
        <p:spPr>
          <a:xfrm>
            <a:off x="2013766" y="3481701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4939ADB-32C4-2B21-E1EA-577DDD9BA393}"/>
              </a:ext>
            </a:extLst>
          </p:cNvPr>
          <p:cNvSpPr/>
          <p:nvPr/>
        </p:nvSpPr>
        <p:spPr>
          <a:xfrm>
            <a:off x="4756912" y="4572638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F8DC872-566D-E8E7-FEB8-76323E5DD976}"/>
              </a:ext>
            </a:extLst>
          </p:cNvPr>
          <p:cNvSpPr/>
          <p:nvPr/>
        </p:nvSpPr>
        <p:spPr>
          <a:xfrm>
            <a:off x="2013766" y="5792688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4808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5EF2D2-276E-083A-CFB3-1507EB66E65C}"/>
              </a:ext>
            </a:extLst>
          </p:cNvPr>
          <p:cNvSpPr/>
          <p:nvPr/>
        </p:nvSpPr>
        <p:spPr>
          <a:xfrm>
            <a:off x="162232" y="35507"/>
            <a:ext cx="11710220" cy="674710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09ED3A-1600-E561-31B6-174402A99E4E}"/>
              </a:ext>
            </a:extLst>
          </p:cNvPr>
          <p:cNvSpPr/>
          <p:nvPr/>
        </p:nvSpPr>
        <p:spPr>
          <a:xfrm>
            <a:off x="3087564" y="312659"/>
            <a:ext cx="7024914" cy="1471896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2" charset="0"/>
              </a:rPr>
              <a:t>Customer Journey</a:t>
            </a:r>
          </a:p>
        </p:txBody>
      </p:sp>
      <p:pic>
        <p:nvPicPr>
          <p:cNvPr id="6" name="Picture 5" descr="A spoon and fork on a napkin&#10;&#10;Description automatically generated">
            <a:extLst>
              <a:ext uri="{FF2B5EF4-FFF2-40B4-BE49-F238E27FC236}">
                <a16:creationId xmlns:a16="http://schemas.microsoft.com/office/drawing/2014/main" id="{249FEE76-1FD1-0EC1-D9E6-2CD5CA579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907951" y="553776"/>
            <a:ext cx="1521870" cy="1183891"/>
          </a:xfrm>
          <a:prstGeom prst="rect">
            <a:avLst/>
          </a:prstGeom>
        </p:spPr>
      </p:pic>
      <p:graphicFrame>
        <p:nvGraphicFramePr>
          <p:cNvPr id="465" name="Google Shape;465;g2740ba676fe_0_219"/>
          <p:cNvGraphicFramePr/>
          <p:nvPr>
            <p:extLst>
              <p:ext uri="{D42A27DB-BD31-4B8C-83A1-F6EECF244321}">
                <p14:modId xmlns:p14="http://schemas.microsoft.com/office/powerpoint/2010/main" val="4214129208"/>
              </p:ext>
            </p:extLst>
          </p:nvPr>
        </p:nvGraphicFramePr>
        <p:xfrm>
          <a:off x="304801" y="1928325"/>
          <a:ext cx="11368302" cy="4693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25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4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8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74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000" b="1" i="0" u="sng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Customer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000" b="1" i="0" u="sng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Life Stage</a:t>
                      </a:r>
                      <a:endParaRPr sz="2000" b="1" i="0" u="sng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000" b="1" i="0" u="sng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Digital Marketing Channels </a:t>
                      </a:r>
                      <a:endParaRPr sz="2000" b="1" i="0" u="sng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000" b="1" u="sng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Contents/Ideas</a:t>
                      </a:r>
                      <a:endParaRPr sz="2000" b="1" u="sng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Awareness</a:t>
                      </a: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SMM / SMM Ads</a:t>
                      </a: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SEO</a:t>
                      </a: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SEM</a:t>
                      </a: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SG" sz="1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BOOST Posts or Run Ads showcasing the unique </a:t>
                      </a:r>
                      <a:r>
                        <a:rPr lang="en-SG" sz="1800" i="0" u="none" strike="noStrike" cap="none" dirty="0" err="1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flavor</a:t>
                      </a:r>
                      <a:r>
                        <a:rPr lang="en-SG" sz="1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and new localised Thai-Malay fusion recipes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89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Consideration</a:t>
                      </a: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Enhanced Website </a:t>
                      </a:r>
                    </a:p>
                    <a:p>
                      <a:pPr marL="342900" marR="0" lvl="0" indent="-3429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Current Email Lists </a:t>
                      </a:r>
                      <a:r>
                        <a:rPr lang="en-US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from Website/Call in </a:t>
                      </a: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Video &amp; Food Posts, Customer Reviews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US" sz="1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Email featuring Promotion &amp; Online Order links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13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Decision</a:t>
                      </a: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Online Ordering</a:t>
                      </a:r>
                    </a:p>
                    <a:p>
                      <a:pPr marL="342900" marR="0" lvl="0" indent="-342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SG" sz="2000" b="1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Phone In or WhatsApp Call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b="1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Char char="•"/>
                      </a:pPr>
                      <a:r>
                        <a:rPr lang="en-SG" sz="1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Call to Action (CTA)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None/>
                      </a:pPr>
                      <a:r>
                        <a:rPr lang="en-SG" sz="1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   - Order Now 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None/>
                      </a:pPr>
                      <a:r>
                        <a:rPr lang="en-SG" sz="1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   - Book Now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 pitchFamily="34" charset="0"/>
                        <a:buNone/>
                      </a:pPr>
                      <a:r>
                        <a:rPr lang="en-SG" sz="1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   - Special Offers, Freebies Now</a:t>
                      </a:r>
                      <a:endParaRPr sz="1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4BB8D-5E8E-1B1D-A41B-6AD561AB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60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5EF2D2-276E-083A-CFB3-1507EB66E65C}"/>
              </a:ext>
            </a:extLst>
          </p:cNvPr>
          <p:cNvSpPr/>
          <p:nvPr/>
        </p:nvSpPr>
        <p:spPr>
          <a:xfrm>
            <a:off x="117987" y="40175"/>
            <a:ext cx="11901947" cy="674710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D6D5B-A1F5-8BF7-D37E-AC345F039DDE}"/>
              </a:ext>
            </a:extLst>
          </p:cNvPr>
          <p:cNvSpPr/>
          <p:nvPr/>
        </p:nvSpPr>
        <p:spPr>
          <a:xfrm>
            <a:off x="2748350" y="213970"/>
            <a:ext cx="7024914" cy="1090925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oogle Shape;426;g2740ba676fe_0_231">
            <a:extLst>
              <a:ext uri="{FF2B5EF4-FFF2-40B4-BE49-F238E27FC236}">
                <a16:creationId xmlns:a16="http://schemas.microsoft.com/office/drawing/2014/main" id="{C306BFE1-77DF-5273-7A51-57C4BE209622}"/>
              </a:ext>
            </a:extLst>
          </p:cNvPr>
          <p:cNvGrpSpPr/>
          <p:nvPr/>
        </p:nvGrpSpPr>
        <p:grpSpPr>
          <a:xfrm>
            <a:off x="355478" y="1443473"/>
            <a:ext cx="11664455" cy="4968046"/>
            <a:chOff x="100" y="1774455"/>
            <a:chExt cx="10117488" cy="4404674"/>
          </a:xfrm>
        </p:grpSpPr>
        <p:sp>
          <p:nvSpPr>
            <p:cNvPr id="5" name="Google Shape;427;g2740ba676fe_0_231">
              <a:extLst>
                <a:ext uri="{FF2B5EF4-FFF2-40B4-BE49-F238E27FC236}">
                  <a16:creationId xmlns:a16="http://schemas.microsoft.com/office/drawing/2014/main" id="{D8C515F0-706C-FAE7-1544-DE5F3FFC3046}"/>
                </a:ext>
              </a:extLst>
            </p:cNvPr>
            <p:cNvSpPr/>
            <p:nvPr/>
          </p:nvSpPr>
          <p:spPr>
            <a:xfrm>
              <a:off x="3657344" y="1933362"/>
              <a:ext cx="1479976" cy="913075"/>
            </a:xfrm>
            <a:custGeom>
              <a:avLst/>
              <a:gdLst/>
              <a:ahLst/>
              <a:cxnLst/>
              <a:rect l="l" t="t" r="r" b="b"/>
              <a:pathLst>
                <a:path w="1005077" h="608266" extrusionOk="0">
                  <a:moveTo>
                    <a:pt x="296599" y="0"/>
                  </a:moveTo>
                  <a:lnTo>
                    <a:pt x="1005078" y="0"/>
                  </a:lnTo>
                  <a:lnTo>
                    <a:pt x="708955" y="608266"/>
                  </a:lnTo>
                  <a:lnTo>
                    <a:pt x="0" y="608266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428;g2740ba676fe_0_231">
              <a:extLst>
                <a:ext uri="{FF2B5EF4-FFF2-40B4-BE49-F238E27FC236}">
                  <a16:creationId xmlns:a16="http://schemas.microsoft.com/office/drawing/2014/main" id="{03E1841A-EEC6-497A-BA97-C1015FB1AA24}"/>
                </a:ext>
              </a:extLst>
            </p:cNvPr>
            <p:cNvSpPr/>
            <p:nvPr/>
          </p:nvSpPr>
          <p:spPr>
            <a:xfrm>
              <a:off x="3133432" y="3048328"/>
              <a:ext cx="1479415" cy="895685"/>
            </a:xfrm>
            <a:custGeom>
              <a:avLst/>
              <a:gdLst/>
              <a:ahLst/>
              <a:cxnLst/>
              <a:rect l="l" t="t" r="r" b="b"/>
              <a:pathLst>
                <a:path w="1004696" h="608275" extrusionOk="0">
                  <a:moveTo>
                    <a:pt x="296599" y="0"/>
                  </a:moveTo>
                  <a:lnTo>
                    <a:pt x="1004697" y="0"/>
                  </a:lnTo>
                  <a:lnTo>
                    <a:pt x="708965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429;g2740ba676fe_0_231">
              <a:extLst>
                <a:ext uri="{FF2B5EF4-FFF2-40B4-BE49-F238E27FC236}">
                  <a16:creationId xmlns:a16="http://schemas.microsoft.com/office/drawing/2014/main" id="{4233FC71-01A5-FEE7-8443-DF76B3B9781A}"/>
                </a:ext>
              </a:extLst>
            </p:cNvPr>
            <p:cNvSpPr/>
            <p:nvPr/>
          </p:nvSpPr>
          <p:spPr>
            <a:xfrm>
              <a:off x="2620731" y="4145906"/>
              <a:ext cx="1480930" cy="895685"/>
            </a:xfrm>
            <a:custGeom>
              <a:avLst/>
              <a:gdLst/>
              <a:ahLst/>
              <a:cxnLst/>
              <a:rect l="l" t="t" r="r" b="b"/>
              <a:pathLst>
                <a:path w="1005725" h="608275" extrusionOk="0">
                  <a:moveTo>
                    <a:pt x="296799" y="0"/>
                  </a:moveTo>
                  <a:lnTo>
                    <a:pt x="1005726" y="0"/>
                  </a:lnTo>
                  <a:lnTo>
                    <a:pt x="709127" y="608276"/>
                  </a:lnTo>
                  <a:lnTo>
                    <a:pt x="0" y="608276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430;g2740ba676fe_0_231">
              <a:extLst>
                <a:ext uri="{FF2B5EF4-FFF2-40B4-BE49-F238E27FC236}">
                  <a16:creationId xmlns:a16="http://schemas.microsoft.com/office/drawing/2014/main" id="{17E8C7B8-B7C3-A46F-EB79-5C0B829C1517}"/>
                </a:ext>
              </a:extLst>
            </p:cNvPr>
            <p:cNvSpPr/>
            <p:nvPr/>
          </p:nvSpPr>
          <p:spPr>
            <a:xfrm>
              <a:off x="2099033" y="5230230"/>
              <a:ext cx="1480130" cy="894130"/>
            </a:xfrm>
            <a:custGeom>
              <a:avLst/>
              <a:gdLst/>
              <a:ahLst/>
              <a:cxnLst/>
              <a:rect l="l" t="t" r="r" b="b"/>
              <a:pathLst>
                <a:path w="1005182" h="607219" extrusionOk="0">
                  <a:moveTo>
                    <a:pt x="296094" y="0"/>
                  </a:moveTo>
                  <a:lnTo>
                    <a:pt x="1005183" y="0"/>
                  </a:lnTo>
                  <a:lnTo>
                    <a:pt x="707793" y="607219"/>
                  </a:lnTo>
                  <a:lnTo>
                    <a:pt x="0" y="60721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" name="Google Shape;431;g2740ba676fe_0_231">
              <a:extLst>
                <a:ext uri="{FF2B5EF4-FFF2-40B4-BE49-F238E27FC236}">
                  <a16:creationId xmlns:a16="http://schemas.microsoft.com/office/drawing/2014/main" id="{8C5D6AD8-FA68-C912-2E94-5990C8C1C219}"/>
                </a:ext>
              </a:extLst>
            </p:cNvPr>
            <p:cNvGrpSpPr/>
            <p:nvPr/>
          </p:nvGrpSpPr>
          <p:grpSpPr>
            <a:xfrm>
              <a:off x="100" y="1774455"/>
              <a:ext cx="4060482" cy="4342666"/>
              <a:chOff x="2742237" y="2526829"/>
              <a:chExt cx="2756420" cy="2947978"/>
            </a:xfrm>
          </p:grpSpPr>
          <p:sp>
            <p:nvSpPr>
              <p:cNvPr id="31" name="Google Shape;432;g2740ba676fe_0_231">
                <a:extLst>
                  <a:ext uri="{FF2B5EF4-FFF2-40B4-BE49-F238E27FC236}">
                    <a16:creationId xmlns:a16="http://schemas.microsoft.com/office/drawing/2014/main" id="{3C33FBF6-6D49-B7FD-22E3-236DD412074E}"/>
                  </a:ext>
                </a:extLst>
              </p:cNvPr>
              <p:cNvSpPr/>
              <p:nvPr/>
            </p:nvSpPr>
            <p:spPr>
              <a:xfrm>
                <a:off x="3104902" y="3378812"/>
                <a:ext cx="2033749" cy="701126"/>
              </a:xfrm>
              <a:custGeom>
                <a:avLst/>
                <a:gdLst/>
                <a:ahLst/>
                <a:cxnLst/>
                <a:rect l="l" t="t" r="r" b="b"/>
                <a:pathLst>
                  <a:path w="2033749" h="701126" extrusionOk="0">
                    <a:moveTo>
                      <a:pt x="0" y="5296"/>
                    </a:moveTo>
                    <a:lnTo>
                      <a:pt x="296589" y="611715"/>
                    </a:lnTo>
                    <a:cubicBezTo>
                      <a:pt x="296589" y="611715"/>
                      <a:pt x="430797" y="651996"/>
                      <a:pt x="648072" y="678494"/>
                    </a:cubicBezTo>
                    <a:lnTo>
                      <a:pt x="669969" y="651434"/>
                    </a:lnTo>
                    <a:lnTo>
                      <a:pt x="648072" y="678494"/>
                    </a:lnTo>
                    <a:cubicBezTo>
                      <a:pt x="843515" y="702336"/>
                      <a:pt x="1106186" y="714966"/>
                      <a:pt x="1399042" y="677104"/>
                    </a:cubicBezTo>
                    <a:lnTo>
                      <a:pt x="1376953" y="651434"/>
                    </a:lnTo>
                    <a:lnTo>
                      <a:pt x="1399042" y="677104"/>
                    </a:lnTo>
                    <a:cubicBezTo>
                      <a:pt x="1508208" y="662988"/>
                      <a:pt x="1621536" y="641909"/>
                      <a:pt x="1737160" y="611715"/>
                    </a:cubicBezTo>
                    <a:lnTo>
                      <a:pt x="2033749" y="0"/>
                    </a:lnTo>
                    <a:cubicBezTo>
                      <a:pt x="1083078" y="182718"/>
                      <a:pt x="0" y="5296"/>
                      <a:pt x="0" y="5296"/>
                    </a:cubicBezTo>
                    <a:close/>
                  </a:path>
                </a:pathLst>
              </a:custGeom>
              <a:solidFill>
                <a:srgbClr val="4472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433;g2740ba676fe_0_231">
                <a:extLst>
                  <a:ext uri="{FF2B5EF4-FFF2-40B4-BE49-F238E27FC236}">
                    <a16:creationId xmlns:a16="http://schemas.microsoft.com/office/drawing/2014/main" id="{00C2D19E-4204-0AC9-9598-C1ACD362E3B0}"/>
                  </a:ext>
                </a:extLst>
              </p:cNvPr>
              <p:cNvSpPr/>
              <p:nvPr/>
            </p:nvSpPr>
            <p:spPr>
              <a:xfrm>
                <a:off x="3104902" y="3318205"/>
                <a:ext cx="2033749" cy="143221"/>
              </a:xfrm>
              <a:custGeom>
                <a:avLst/>
                <a:gdLst/>
                <a:ahLst/>
                <a:cxnLst/>
                <a:rect l="l" t="t" r="r" b="b"/>
                <a:pathLst>
                  <a:path w="2033749" h="143221" extrusionOk="0">
                    <a:moveTo>
                      <a:pt x="423329" y="0"/>
                    </a:moveTo>
                    <a:cubicBezTo>
                      <a:pt x="422539" y="57"/>
                      <a:pt x="161287" y="18316"/>
                      <a:pt x="0" y="65913"/>
                    </a:cubicBezTo>
                    <a:cubicBezTo>
                      <a:pt x="0" y="65913"/>
                      <a:pt x="1083078" y="243335"/>
                      <a:pt x="2033749" y="60617"/>
                    </a:cubicBezTo>
                    <a:cubicBezTo>
                      <a:pt x="2033749" y="60617"/>
                      <a:pt x="1821799" y="14621"/>
                      <a:pt x="1586170" y="1867"/>
                    </a:cubicBezTo>
                    <a:lnTo>
                      <a:pt x="1586160" y="1857"/>
                    </a:lnTo>
                    <a:cubicBezTo>
                      <a:pt x="1422940" y="19421"/>
                      <a:pt x="1231354" y="33214"/>
                      <a:pt x="1027471" y="34137"/>
                    </a:cubicBezTo>
                    <a:cubicBezTo>
                      <a:pt x="807615" y="35128"/>
                      <a:pt x="598618" y="19669"/>
                      <a:pt x="423329" y="0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434;g2740ba676fe_0_231">
                <a:extLst>
                  <a:ext uri="{FF2B5EF4-FFF2-40B4-BE49-F238E27FC236}">
                    <a16:creationId xmlns:a16="http://schemas.microsoft.com/office/drawing/2014/main" id="{0EA73354-4235-4649-35F3-6171763C6925}"/>
                  </a:ext>
                </a:extLst>
              </p:cNvPr>
              <p:cNvSpPr/>
              <p:nvPr/>
            </p:nvSpPr>
            <p:spPr>
              <a:xfrm>
                <a:off x="3462394" y="4125991"/>
                <a:ext cx="1313945" cy="690048"/>
              </a:xfrm>
              <a:custGeom>
                <a:avLst/>
                <a:gdLst/>
                <a:ahLst/>
                <a:cxnLst/>
                <a:rect l="l" t="t" r="r" b="b"/>
                <a:pathLst>
                  <a:path w="1313945" h="690048" extrusionOk="0">
                    <a:moveTo>
                      <a:pt x="0" y="2239"/>
                    </a:moveTo>
                    <a:lnTo>
                      <a:pt x="299237" y="608657"/>
                    </a:lnTo>
                    <a:cubicBezTo>
                      <a:pt x="390954" y="655206"/>
                      <a:pt x="478812" y="679742"/>
                      <a:pt x="559708" y="690048"/>
                    </a:cubicBezTo>
                    <a:cubicBezTo>
                      <a:pt x="634213" y="679780"/>
                      <a:pt x="701526" y="681542"/>
                      <a:pt x="758390" y="688724"/>
                    </a:cubicBezTo>
                    <a:cubicBezTo>
                      <a:pt x="917524" y="666560"/>
                      <a:pt x="1019470" y="601304"/>
                      <a:pt x="1019470" y="601304"/>
                    </a:cubicBezTo>
                    <a:lnTo>
                      <a:pt x="1313945" y="0"/>
                    </a:lnTo>
                    <a:cubicBezTo>
                      <a:pt x="1313936" y="0"/>
                      <a:pt x="718052" y="209960"/>
                      <a:pt x="0" y="2239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435;g2740ba676fe_0_231">
                <a:extLst>
                  <a:ext uri="{FF2B5EF4-FFF2-40B4-BE49-F238E27FC236}">
                    <a16:creationId xmlns:a16="http://schemas.microsoft.com/office/drawing/2014/main" id="{80DF8D4E-E474-537C-B16A-6989A8F5B174}"/>
                  </a:ext>
                </a:extLst>
              </p:cNvPr>
              <p:cNvSpPr/>
              <p:nvPr/>
            </p:nvSpPr>
            <p:spPr>
              <a:xfrm>
                <a:off x="3462394" y="4055916"/>
                <a:ext cx="1313935" cy="164057"/>
              </a:xfrm>
              <a:custGeom>
                <a:avLst/>
                <a:gdLst/>
                <a:ahLst/>
                <a:cxnLst/>
                <a:rect l="l" t="t" r="r" b="b"/>
                <a:pathLst>
                  <a:path w="1313935" h="164057" extrusionOk="0">
                    <a:moveTo>
                      <a:pt x="290579" y="1400"/>
                    </a:moveTo>
                    <a:lnTo>
                      <a:pt x="290579" y="1400"/>
                    </a:lnTo>
                    <a:cubicBezTo>
                      <a:pt x="290579" y="1410"/>
                      <a:pt x="100632" y="29947"/>
                      <a:pt x="0" y="72314"/>
                    </a:cubicBezTo>
                    <a:cubicBezTo>
                      <a:pt x="718052" y="280035"/>
                      <a:pt x="1313936" y="70075"/>
                      <a:pt x="1313936" y="70075"/>
                    </a:cubicBezTo>
                    <a:cubicBezTo>
                      <a:pt x="1235688" y="30947"/>
                      <a:pt x="1041578" y="38"/>
                      <a:pt x="1041578" y="38"/>
                    </a:cubicBezTo>
                    <a:lnTo>
                      <a:pt x="1041549" y="0"/>
                    </a:lnTo>
                    <a:cubicBezTo>
                      <a:pt x="748694" y="37862"/>
                      <a:pt x="486023" y="25232"/>
                      <a:pt x="290579" y="1400"/>
                    </a:cubicBezTo>
                    <a:close/>
                  </a:path>
                </a:pathLst>
              </a:cu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436;g2740ba676fe_0_231">
                <a:extLst>
                  <a:ext uri="{FF2B5EF4-FFF2-40B4-BE49-F238E27FC236}">
                    <a16:creationId xmlns:a16="http://schemas.microsoft.com/office/drawing/2014/main" id="{6641D034-E4A9-CE50-9D9F-3CF7805F6DB5}"/>
                  </a:ext>
                </a:extLst>
              </p:cNvPr>
              <p:cNvSpPr/>
              <p:nvPr/>
            </p:nvSpPr>
            <p:spPr>
              <a:xfrm>
                <a:off x="2742237" y="2632843"/>
                <a:ext cx="2756420" cy="719535"/>
              </a:xfrm>
              <a:custGeom>
                <a:avLst/>
                <a:gdLst/>
                <a:ahLst/>
                <a:cxnLst/>
                <a:rect l="l" t="t" r="r" b="b"/>
                <a:pathLst>
                  <a:path w="2756420" h="719535" extrusionOk="0">
                    <a:moveTo>
                      <a:pt x="1334519" y="113071"/>
                    </a:moveTo>
                    <a:cubicBezTo>
                      <a:pt x="743988" y="107775"/>
                      <a:pt x="0" y="0"/>
                      <a:pt x="0" y="0"/>
                    </a:cubicBezTo>
                    <a:lnTo>
                      <a:pt x="296456" y="608276"/>
                    </a:lnTo>
                    <a:cubicBezTo>
                      <a:pt x="296456" y="608276"/>
                      <a:pt x="494662" y="652663"/>
                      <a:pt x="785994" y="685362"/>
                    </a:cubicBezTo>
                    <a:cubicBezTo>
                      <a:pt x="785994" y="685362"/>
                      <a:pt x="786032" y="685362"/>
                      <a:pt x="786032" y="685362"/>
                    </a:cubicBezTo>
                    <a:lnTo>
                      <a:pt x="810197" y="658587"/>
                    </a:lnTo>
                    <a:lnTo>
                      <a:pt x="786032" y="685362"/>
                    </a:lnTo>
                    <a:cubicBezTo>
                      <a:pt x="786032" y="685362"/>
                      <a:pt x="785994" y="685362"/>
                      <a:pt x="785994" y="685362"/>
                    </a:cubicBezTo>
                    <a:cubicBezTo>
                      <a:pt x="961282" y="705040"/>
                      <a:pt x="1170280" y="720490"/>
                      <a:pt x="1390126" y="719490"/>
                    </a:cubicBezTo>
                    <a:cubicBezTo>
                      <a:pt x="1594009" y="718566"/>
                      <a:pt x="1785595" y="704774"/>
                      <a:pt x="1948815" y="687210"/>
                    </a:cubicBezTo>
                    <a:lnTo>
                      <a:pt x="1919745" y="640042"/>
                    </a:lnTo>
                    <a:lnTo>
                      <a:pt x="1948815" y="687210"/>
                    </a:lnTo>
                    <a:cubicBezTo>
                      <a:pt x="2254110" y="654358"/>
                      <a:pt x="2459965" y="608266"/>
                      <a:pt x="2459965" y="608266"/>
                    </a:cubicBezTo>
                    <a:lnTo>
                      <a:pt x="2756421" y="4953"/>
                    </a:lnTo>
                    <a:cubicBezTo>
                      <a:pt x="2687441" y="29251"/>
                      <a:pt x="1925050" y="118367"/>
                      <a:pt x="1334519" y="113071"/>
                    </a:cubicBez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437;g2740ba676fe_0_231">
                <a:extLst>
                  <a:ext uri="{FF2B5EF4-FFF2-40B4-BE49-F238E27FC236}">
                    <a16:creationId xmlns:a16="http://schemas.microsoft.com/office/drawing/2014/main" id="{4B1A4889-6316-B4A6-81A0-956BA8437780}"/>
                  </a:ext>
                </a:extLst>
              </p:cNvPr>
              <p:cNvSpPr/>
              <p:nvPr/>
            </p:nvSpPr>
            <p:spPr>
              <a:xfrm>
                <a:off x="2742237" y="2526829"/>
                <a:ext cx="2756420" cy="219311"/>
              </a:xfrm>
              <a:custGeom>
                <a:avLst/>
                <a:gdLst/>
                <a:ahLst/>
                <a:cxnLst/>
                <a:rect l="l" t="t" r="r" b="b"/>
                <a:pathLst>
                  <a:path w="2756420" h="219311" extrusionOk="0">
                    <a:moveTo>
                      <a:pt x="0" y="106014"/>
                    </a:moveTo>
                    <a:cubicBezTo>
                      <a:pt x="0" y="106014"/>
                      <a:pt x="743988" y="213789"/>
                      <a:pt x="1334519" y="219085"/>
                    </a:cubicBezTo>
                    <a:cubicBezTo>
                      <a:pt x="1925050" y="224381"/>
                      <a:pt x="2687441" y="135265"/>
                      <a:pt x="2756421" y="110976"/>
                    </a:cubicBezTo>
                    <a:cubicBezTo>
                      <a:pt x="2756421" y="110976"/>
                      <a:pt x="1409643" y="-135378"/>
                      <a:pt x="0" y="106014"/>
                    </a:cubicBezTo>
                    <a:close/>
                  </a:path>
                </a:pathLst>
              </a:custGeom>
              <a:solidFill>
                <a:srgbClr val="8296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438;g2740ba676fe_0_231">
                <a:extLst>
                  <a:ext uri="{FF2B5EF4-FFF2-40B4-BE49-F238E27FC236}">
                    <a16:creationId xmlns:a16="http://schemas.microsoft.com/office/drawing/2014/main" id="{94A3D3D6-C146-4933-A544-2BA5BD558FE0}"/>
                  </a:ext>
                </a:extLst>
              </p:cNvPr>
              <p:cNvSpPr/>
              <p:nvPr/>
            </p:nvSpPr>
            <p:spPr>
              <a:xfrm>
                <a:off x="3831135" y="4867322"/>
                <a:ext cx="580710" cy="607485"/>
              </a:xfrm>
              <a:custGeom>
                <a:avLst/>
                <a:gdLst/>
                <a:ahLst/>
                <a:cxnLst/>
                <a:rect l="l" t="t" r="r" b="b"/>
                <a:pathLst>
                  <a:path w="580710" h="607485" extrusionOk="0">
                    <a:moveTo>
                      <a:pt x="0" y="0"/>
                    </a:moveTo>
                    <a:lnTo>
                      <a:pt x="290646" y="607486"/>
                    </a:lnTo>
                    <a:lnTo>
                      <a:pt x="580711" y="0"/>
                    </a:lnTo>
                    <a:cubicBezTo>
                      <a:pt x="287017" y="13281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439;g2740ba676fe_0_231">
                <a:extLst>
                  <a:ext uri="{FF2B5EF4-FFF2-40B4-BE49-F238E27FC236}">
                    <a16:creationId xmlns:a16="http://schemas.microsoft.com/office/drawing/2014/main" id="{530E92BE-F40E-19EF-E83B-2390AA15AF00}"/>
                  </a:ext>
                </a:extLst>
              </p:cNvPr>
              <p:cNvSpPr/>
              <p:nvPr/>
            </p:nvSpPr>
            <p:spPr>
              <a:xfrm>
                <a:off x="3831135" y="4808833"/>
                <a:ext cx="580710" cy="117528"/>
              </a:xfrm>
              <a:custGeom>
                <a:avLst/>
                <a:gdLst/>
                <a:ahLst/>
                <a:cxnLst/>
                <a:rect l="l" t="t" r="r" b="b"/>
                <a:pathLst>
                  <a:path w="580710" h="117528" extrusionOk="0">
                    <a:moveTo>
                      <a:pt x="190967" y="7207"/>
                    </a:moveTo>
                    <a:cubicBezTo>
                      <a:pt x="201721" y="8578"/>
                      <a:pt x="212379" y="9740"/>
                      <a:pt x="222885" y="10626"/>
                    </a:cubicBezTo>
                    <a:cubicBezTo>
                      <a:pt x="212379" y="9740"/>
                      <a:pt x="201721" y="8569"/>
                      <a:pt x="190967" y="7207"/>
                    </a:cubicBezTo>
                    <a:cubicBezTo>
                      <a:pt x="131359" y="15417"/>
                      <a:pt x="67208" y="31267"/>
                      <a:pt x="0" y="58499"/>
                    </a:cubicBezTo>
                    <a:cubicBezTo>
                      <a:pt x="0" y="58499"/>
                      <a:pt x="287017" y="191316"/>
                      <a:pt x="580711" y="58499"/>
                    </a:cubicBezTo>
                    <a:cubicBezTo>
                      <a:pt x="580711" y="58499"/>
                      <a:pt x="507521" y="20780"/>
                      <a:pt x="389649" y="5883"/>
                    </a:cubicBezTo>
                    <a:cubicBezTo>
                      <a:pt x="382191" y="6921"/>
                      <a:pt x="374761" y="7978"/>
                      <a:pt x="367056" y="8817"/>
                    </a:cubicBezTo>
                    <a:cubicBezTo>
                      <a:pt x="374761" y="7978"/>
                      <a:pt x="382191" y="6921"/>
                      <a:pt x="389649" y="5883"/>
                    </a:cubicBezTo>
                    <a:cubicBezTo>
                      <a:pt x="332775" y="-1299"/>
                      <a:pt x="265471" y="-3061"/>
                      <a:pt x="190967" y="7207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oogle Shape;440;g2740ba676fe_0_231">
              <a:extLst>
                <a:ext uri="{FF2B5EF4-FFF2-40B4-BE49-F238E27FC236}">
                  <a16:creationId xmlns:a16="http://schemas.microsoft.com/office/drawing/2014/main" id="{6477C3BB-9FCC-3C68-95D8-7939DC1B70D7}"/>
                </a:ext>
              </a:extLst>
            </p:cNvPr>
            <p:cNvGrpSpPr/>
            <p:nvPr/>
          </p:nvGrpSpPr>
          <p:grpSpPr>
            <a:xfrm>
              <a:off x="2032291" y="1937921"/>
              <a:ext cx="2028291" cy="4179201"/>
              <a:chOff x="4121772" y="2637796"/>
              <a:chExt cx="1376886" cy="2837011"/>
            </a:xfrm>
          </p:grpSpPr>
          <p:sp>
            <p:nvSpPr>
              <p:cNvPr id="27" name="Google Shape;441;g2740ba676fe_0_231">
                <a:extLst>
                  <a:ext uri="{FF2B5EF4-FFF2-40B4-BE49-F238E27FC236}">
                    <a16:creationId xmlns:a16="http://schemas.microsoft.com/office/drawing/2014/main" id="{EB9FAB90-F3C7-6145-727D-7FEA3BEE51C2}"/>
                  </a:ext>
                </a:extLst>
              </p:cNvPr>
              <p:cNvSpPr/>
              <p:nvPr/>
            </p:nvSpPr>
            <p:spPr>
              <a:xfrm>
                <a:off x="4524279" y="3378812"/>
                <a:ext cx="614371" cy="674170"/>
              </a:xfrm>
              <a:custGeom>
                <a:avLst/>
                <a:gdLst/>
                <a:ahLst/>
                <a:cxnLst/>
                <a:rect l="l" t="t" r="r" b="b"/>
                <a:pathLst>
                  <a:path w="614371" h="674170" extrusionOk="0">
                    <a:moveTo>
                      <a:pt x="172269" y="60570"/>
                    </a:moveTo>
                    <a:lnTo>
                      <a:pt x="0" y="674170"/>
                    </a:lnTo>
                    <a:cubicBezTo>
                      <a:pt x="102927" y="660111"/>
                      <a:pt x="209274" y="640052"/>
                      <a:pt x="317783" y="611715"/>
                    </a:cubicBezTo>
                    <a:lnTo>
                      <a:pt x="614372" y="0"/>
                    </a:lnTo>
                    <a:cubicBezTo>
                      <a:pt x="468668" y="28004"/>
                      <a:pt x="319850" y="47520"/>
                      <a:pt x="172298" y="60541"/>
                    </a:cubicBezTo>
                    <a:lnTo>
                      <a:pt x="172269" y="60570"/>
                    </a:lnTo>
                    <a:close/>
                  </a:path>
                </a:pathLst>
              </a:custGeom>
              <a:solidFill>
                <a:srgbClr val="2F549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442;g2740ba676fe_0_231">
                <a:extLst>
                  <a:ext uri="{FF2B5EF4-FFF2-40B4-BE49-F238E27FC236}">
                    <a16:creationId xmlns:a16="http://schemas.microsoft.com/office/drawing/2014/main" id="{C44AD295-E957-FAA1-B8DA-940C241D7D9F}"/>
                  </a:ext>
                </a:extLst>
              </p:cNvPr>
              <p:cNvSpPr/>
              <p:nvPr/>
            </p:nvSpPr>
            <p:spPr>
              <a:xfrm>
                <a:off x="4313805" y="4125991"/>
                <a:ext cx="462524" cy="669750"/>
              </a:xfrm>
              <a:custGeom>
                <a:avLst/>
                <a:gdLst/>
                <a:ahLst/>
                <a:cxnLst/>
                <a:rect l="l" t="t" r="r" b="b"/>
                <a:pathLst>
                  <a:path w="462524" h="669750" extrusionOk="0">
                    <a:moveTo>
                      <a:pt x="168240" y="66770"/>
                    </a:moveTo>
                    <a:lnTo>
                      <a:pt x="0" y="669750"/>
                    </a:lnTo>
                    <a:cubicBezTo>
                      <a:pt x="104623" y="641728"/>
                      <a:pt x="168049" y="601304"/>
                      <a:pt x="168049" y="601304"/>
                    </a:cubicBezTo>
                    <a:lnTo>
                      <a:pt x="462524" y="0"/>
                    </a:lnTo>
                    <a:cubicBezTo>
                      <a:pt x="462524" y="0"/>
                      <a:pt x="351672" y="38967"/>
                      <a:pt x="168250" y="66713"/>
                    </a:cubicBezTo>
                    <a:lnTo>
                      <a:pt x="168240" y="66770"/>
                    </a:lnTo>
                    <a:close/>
                  </a:path>
                </a:pathLst>
              </a:cu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443;g2740ba676fe_0_231">
                <a:extLst>
                  <a:ext uri="{FF2B5EF4-FFF2-40B4-BE49-F238E27FC236}">
                    <a16:creationId xmlns:a16="http://schemas.microsoft.com/office/drawing/2014/main" id="{E67DA9E5-C4F0-40E0-DB17-45269F027E9A}"/>
                  </a:ext>
                </a:extLst>
              </p:cNvPr>
              <p:cNvSpPr/>
              <p:nvPr/>
            </p:nvSpPr>
            <p:spPr>
              <a:xfrm>
                <a:off x="4735277" y="2637796"/>
                <a:ext cx="763381" cy="677313"/>
              </a:xfrm>
              <a:custGeom>
                <a:avLst/>
                <a:gdLst/>
                <a:ahLst/>
                <a:cxnLst/>
                <a:rect l="l" t="t" r="r" b="b"/>
                <a:pathLst>
                  <a:path w="763381" h="677313" extrusionOk="0">
                    <a:moveTo>
                      <a:pt x="160696" y="72714"/>
                    </a:moveTo>
                    <a:lnTo>
                      <a:pt x="160696" y="72714"/>
                    </a:lnTo>
                    <a:lnTo>
                      <a:pt x="0" y="677313"/>
                    </a:lnTo>
                    <a:cubicBezTo>
                      <a:pt x="280740" y="644976"/>
                      <a:pt x="466925" y="603313"/>
                      <a:pt x="466925" y="603313"/>
                    </a:cubicBezTo>
                    <a:lnTo>
                      <a:pt x="763381" y="0"/>
                    </a:lnTo>
                    <a:cubicBezTo>
                      <a:pt x="725300" y="13421"/>
                      <a:pt x="475860" y="46587"/>
                      <a:pt x="160696" y="72714"/>
                    </a:cubicBezTo>
                    <a:close/>
                  </a:path>
                </a:pathLst>
              </a:custGeom>
              <a:solidFill>
                <a:srgbClr val="323F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444;g2740ba676fe_0_231">
                <a:extLst>
                  <a:ext uri="{FF2B5EF4-FFF2-40B4-BE49-F238E27FC236}">
                    <a16:creationId xmlns:a16="http://schemas.microsoft.com/office/drawing/2014/main" id="{CD7B7A1C-10A4-22A2-57EE-F00F65ECFFC9}"/>
                  </a:ext>
                </a:extLst>
              </p:cNvPr>
              <p:cNvSpPr/>
              <p:nvPr/>
            </p:nvSpPr>
            <p:spPr>
              <a:xfrm>
                <a:off x="4121772" y="4867322"/>
                <a:ext cx="290064" cy="607485"/>
              </a:xfrm>
              <a:custGeom>
                <a:avLst/>
                <a:gdLst/>
                <a:ahLst/>
                <a:cxnLst/>
                <a:rect l="l" t="t" r="r" b="b"/>
                <a:pathLst>
                  <a:path w="290064" h="607485" extrusionOk="0">
                    <a:moveTo>
                      <a:pt x="155620" y="43939"/>
                    </a:moveTo>
                    <a:lnTo>
                      <a:pt x="155591" y="43977"/>
                    </a:lnTo>
                    <a:lnTo>
                      <a:pt x="0" y="607486"/>
                    </a:lnTo>
                    <a:lnTo>
                      <a:pt x="290065" y="0"/>
                    </a:lnTo>
                    <a:cubicBezTo>
                      <a:pt x="244745" y="20498"/>
                      <a:pt x="199596" y="34633"/>
                      <a:pt x="155620" y="43939"/>
                    </a:cubicBezTo>
                    <a:close/>
                  </a:path>
                </a:pathLst>
              </a:custGeom>
              <a:solidFill>
                <a:srgbClr val="7B7B7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oogle Shape;445;g2740ba676fe_0_231">
              <a:extLst>
                <a:ext uri="{FF2B5EF4-FFF2-40B4-BE49-F238E27FC236}">
                  <a16:creationId xmlns:a16="http://schemas.microsoft.com/office/drawing/2014/main" id="{D3BBA32F-4E11-E45C-030F-ACDD720F9B4C}"/>
                </a:ext>
              </a:extLst>
            </p:cNvPr>
            <p:cNvGrpSpPr/>
            <p:nvPr/>
          </p:nvGrpSpPr>
          <p:grpSpPr>
            <a:xfrm>
              <a:off x="5239521" y="1830744"/>
              <a:ext cx="4878067" cy="1091449"/>
              <a:chOff x="6911947" y="1984494"/>
              <a:chExt cx="4878067" cy="1091449"/>
            </a:xfrm>
          </p:grpSpPr>
          <p:sp>
            <p:nvSpPr>
              <p:cNvPr id="25" name="Google Shape;446;g2740ba676fe_0_231">
                <a:extLst>
                  <a:ext uri="{FF2B5EF4-FFF2-40B4-BE49-F238E27FC236}">
                    <a16:creationId xmlns:a16="http://schemas.microsoft.com/office/drawing/2014/main" id="{44A41E05-58F2-203E-151F-AB75753C291F}"/>
                  </a:ext>
                </a:extLst>
              </p:cNvPr>
              <p:cNvSpPr txBox="1"/>
              <p:nvPr/>
            </p:nvSpPr>
            <p:spPr>
              <a:xfrm>
                <a:off x="6911948" y="1984494"/>
                <a:ext cx="3683700" cy="3928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SG" sz="2400" b="1" i="0" u="none" strike="noStrike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Awareness</a:t>
                </a:r>
                <a:endParaRPr sz="24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447;g2740ba676fe_0_231">
                <a:extLst>
                  <a:ext uri="{FF2B5EF4-FFF2-40B4-BE49-F238E27FC236}">
                    <a16:creationId xmlns:a16="http://schemas.microsoft.com/office/drawing/2014/main" id="{888BE5F8-5785-8158-127C-A80BA6AD98EC}"/>
                  </a:ext>
                </a:extLst>
              </p:cNvPr>
              <p:cNvSpPr txBox="1"/>
              <p:nvPr/>
            </p:nvSpPr>
            <p:spPr>
              <a:xfrm>
                <a:off x="6911947" y="2298285"/>
                <a:ext cx="4878067" cy="777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700" b="0" i="0" u="none" strike="noStrike" cap="none" dirty="0">
                    <a:solidFill>
                      <a:schemeClr val="bg1"/>
                    </a:solidFill>
                    <a:latin typeface="Montserrat SemiBold" panose="00000700000000000000" pitchFamily="2" charset="0"/>
                    <a:ea typeface="Arial"/>
                    <a:cs typeface="Arial"/>
                    <a:sym typeface="Arial"/>
                  </a:rPr>
                  <a:t>- </a:t>
                </a:r>
                <a:r>
                  <a:rPr lang="en-US" sz="1700" b="0" i="0" u="none" strike="noStrike" cap="none" dirty="0" err="1">
                    <a:solidFill>
                      <a:schemeClr val="bg1"/>
                    </a:solidFill>
                    <a:latin typeface="Montserrat SemiBold" panose="00000700000000000000" pitchFamily="2" charset="0"/>
                    <a:ea typeface="Arial"/>
                    <a:cs typeface="Arial"/>
                    <a:sym typeface="Arial"/>
                  </a:rPr>
                  <a:t>Utilise</a:t>
                </a:r>
                <a:r>
                  <a:rPr lang="en-US" sz="1700" b="0" i="0" u="none" strike="noStrike" cap="none" dirty="0">
                    <a:solidFill>
                      <a:schemeClr val="bg1"/>
                    </a:solidFill>
                    <a:latin typeface="Montserrat SemiBold" panose="00000700000000000000" pitchFamily="2" charset="0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700" b="0" i="0" u="none" strike="noStrike" cap="none" dirty="0">
                    <a:solidFill>
                      <a:srgbClr val="FFFF00"/>
                    </a:solidFill>
                    <a:latin typeface="Montserrat SemiBold" panose="00000700000000000000" pitchFamily="2" charset="0"/>
                    <a:ea typeface="Arial"/>
                    <a:cs typeface="Arial"/>
                    <a:sym typeface="Arial"/>
                  </a:rPr>
                  <a:t>SEO &amp; SMM on </a:t>
                </a:r>
                <a:r>
                  <a:rPr lang="en-US" sz="1700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Facebook, Instagram </a:t>
                </a:r>
                <a:r>
                  <a:rPr lang="en-US" sz="1700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&amp; TikTok to </a:t>
                </a:r>
                <a:r>
                  <a:rPr lang="en-US" sz="1700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run targeted ads on </a:t>
                </a:r>
                <a:r>
                  <a:rPr lang="en-US" sz="1700" b="1" dirty="0" err="1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Thaitogo</a:t>
                </a:r>
                <a:r>
                  <a:rPr lang="en-US" sz="1700" b="1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 restaurant’s signature dishes with </a:t>
                </a:r>
                <a:r>
                  <a:rPr lang="en-US" sz="1700" b="1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clear CTA</a:t>
                </a:r>
                <a:endParaRPr lang="en-US" sz="1700" b="1" i="0" u="none" strike="noStrike" cap="none" dirty="0">
                  <a:solidFill>
                    <a:srgbClr val="FFFF00"/>
                  </a:solidFill>
                  <a:latin typeface="Montserrat SemiBold" panose="00000700000000000000" pitchFamily="2" charset="0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448;g2740ba676fe_0_231">
              <a:extLst>
                <a:ext uri="{FF2B5EF4-FFF2-40B4-BE49-F238E27FC236}">
                  <a16:creationId xmlns:a16="http://schemas.microsoft.com/office/drawing/2014/main" id="{59B9FE79-81DE-1081-FA7B-107817D0574F}"/>
                </a:ext>
              </a:extLst>
            </p:cNvPr>
            <p:cNvSpPr txBox="1"/>
            <p:nvPr/>
          </p:nvSpPr>
          <p:spPr>
            <a:xfrm>
              <a:off x="4142991" y="2136887"/>
              <a:ext cx="720900" cy="466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SG" sz="32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449;g2740ba676fe_0_231">
              <a:extLst>
                <a:ext uri="{FF2B5EF4-FFF2-40B4-BE49-F238E27FC236}">
                  <a16:creationId xmlns:a16="http://schemas.microsoft.com/office/drawing/2014/main" id="{D02B8F12-C2E0-2922-64B5-E44321CE048D}"/>
                </a:ext>
              </a:extLst>
            </p:cNvPr>
            <p:cNvSpPr txBox="1"/>
            <p:nvPr/>
          </p:nvSpPr>
          <p:spPr>
            <a:xfrm>
              <a:off x="3669054" y="3176572"/>
              <a:ext cx="720900" cy="466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SG" sz="3200" b="1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450;g2740ba676fe_0_231">
              <a:extLst>
                <a:ext uri="{FF2B5EF4-FFF2-40B4-BE49-F238E27FC236}">
                  <a16:creationId xmlns:a16="http://schemas.microsoft.com/office/drawing/2014/main" id="{9488010B-AB9F-4562-8C8B-BE6606096AC6}"/>
                </a:ext>
              </a:extLst>
            </p:cNvPr>
            <p:cNvSpPr txBox="1"/>
            <p:nvPr/>
          </p:nvSpPr>
          <p:spPr>
            <a:xfrm>
              <a:off x="3146882" y="4311210"/>
              <a:ext cx="720900" cy="466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SG" sz="32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451;g2740ba676fe_0_231">
              <a:extLst>
                <a:ext uri="{FF2B5EF4-FFF2-40B4-BE49-F238E27FC236}">
                  <a16:creationId xmlns:a16="http://schemas.microsoft.com/office/drawing/2014/main" id="{8C8D246C-66EA-D588-5BDF-F84F854A9E02}"/>
                </a:ext>
              </a:extLst>
            </p:cNvPr>
            <p:cNvSpPr txBox="1"/>
            <p:nvPr/>
          </p:nvSpPr>
          <p:spPr>
            <a:xfrm>
              <a:off x="2575418" y="5377102"/>
              <a:ext cx="720900" cy="466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SG" sz="3200" b="1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452;g2740ba676fe_0_231">
              <a:extLst>
                <a:ext uri="{FF2B5EF4-FFF2-40B4-BE49-F238E27FC236}">
                  <a16:creationId xmlns:a16="http://schemas.microsoft.com/office/drawing/2014/main" id="{5B35E218-8B26-3D9B-0433-F80DED78E0F7}"/>
                </a:ext>
              </a:extLst>
            </p:cNvPr>
            <p:cNvGrpSpPr/>
            <p:nvPr/>
          </p:nvGrpSpPr>
          <p:grpSpPr>
            <a:xfrm>
              <a:off x="4754502" y="2949484"/>
              <a:ext cx="5067250" cy="1146358"/>
              <a:chOff x="6426928" y="3103234"/>
              <a:chExt cx="5067250" cy="1146358"/>
            </a:xfrm>
          </p:grpSpPr>
          <p:sp>
            <p:nvSpPr>
              <p:cNvPr id="23" name="Google Shape;453;g2740ba676fe_0_231">
                <a:extLst>
                  <a:ext uri="{FF2B5EF4-FFF2-40B4-BE49-F238E27FC236}">
                    <a16:creationId xmlns:a16="http://schemas.microsoft.com/office/drawing/2014/main" id="{2ED962B2-8369-B638-7842-5261AD3A6D89}"/>
                  </a:ext>
                </a:extLst>
              </p:cNvPr>
              <p:cNvSpPr txBox="1"/>
              <p:nvPr/>
            </p:nvSpPr>
            <p:spPr>
              <a:xfrm>
                <a:off x="6426928" y="3103234"/>
                <a:ext cx="3293400" cy="368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SG" sz="2400" b="1" i="0" u="none" strike="noStrike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Interest</a:t>
                </a:r>
                <a:endParaRPr sz="24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454;g2740ba676fe_0_231">
                <a:extLst>
                  <a:ext uri="{FF2B5EF4-FFF2-40B4-BE49-F238E27FC236}">
                    <a16:creationId xmlns:a16="http://schemas.microsoft.com/office/drawing/2014/main" id="{FEB57593-ED68-14F3-41B9-C90F46C9B2EA}"/>
                  </a:ext>
                </a:extLst>
              </p:cNvPr>
              <p:cNvSpPr txBox="1"/>
              <p:nvPr/>
            </p:nvSpPr>
            <p:spPr>
              <a:xfrm>
                <a:off x="6454280" y="3431003"/>
                <a:ext cx="5039898" cy="8185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SG" sz="1800" b="0" i="0" u="none" strike="noStrike" cap="none" dirty="0">
                    <a:solidFill>
                      <a:schemeClr val="bg1"/>
                    </a:solidFill>
                    <a:latin typeface="Montserrat SemiBold" panose="00000700000000000000" pitchFamily="2" charset="0"/>
                    <a:ea typeface="Arial"/>
                    <a:cs typeface="Arial"/>
                    <a:sym typeface="Arial"/>
                  </a:rPr>
                  <a:t>- Website to</a:t>
                </a:r>
                <a:r>
                  <a:rPr lang="en-US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 promote limited-time offers discounts </a:t>
                </a:r>
                <a:r>
                  <a:rPr lang="en-US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for first-time customers </a:t>
                </a:r>
                <a:r>
                  <a:rPr lang="en-US" dirty="0">
                    <a:solidFill>
                      <a:srgbClr val="FFFFFF"/>
                    </a:solidFill>
                    <a:latin typeface="Montserrat SemiBold" panose="00000700000000000000" pitchFamily="2" charset="0"/>
                  </a:rPr>
                  <a:t>to entice them</a:t>
                </a:r>
                <a:r>
                  <a:rPr lang="en-US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 to try the restaurant or order online.</a:t>
                </a:r>
                <a:endParaRPr sz="1800" b="0" i="0" u="none" strike="noStrike" cap="none" dirty="0">
                  <a:solidFill>
                    <a:srgbClr val="FFFF00"/>
                  </a:solidFill>
                  <a:latin typeface="Montserrat SemiBold" panose="00000700000000000000" pitchFamily="2" charset="0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" name="Google Shape;455;g2740ba676fe_0_231">
              <a:extLst>
                <a:ext uri="{FF2B5EF4-FFF2-40B4-BE49-F238E27FC236}">
                  <a16:creationId xmlns:a16="http://schemas.microsoft.com/office/drawing/2014/main" id="{D6E7519E-FDCE-A371-421E-B4F087DA7961}"/>
                </a:ext>
              </a:extLst>
            </p:cNvPr>
            <p:cNvGrpSpPr/>
            <p:nvPr/>
          </p:nvGrpSpPr>
          <p:grpSpPr>
            <a:xfrm>
              <a:off x="4279357" y="4064888"/>
              <a:ext cx="5838231" cy="1338685"/>
              <a:chOff x="5951783" y="4218638"/>
              <a:chExt cx="5838231" cy="1338685"/>
            </a:xfrm>
          </p:grpSpPr>
          <p:sp>
            <p:nvSpPr>
              <p:cNvPr id="21" name="Google Shape;456;g2740ba676fe_0_231">
                <a:extLst>
                  <a:ext uri="{FF2B5EF4-FFF2-40B4-BE49-F238E27FC236}">
                    <a16:creationId xmlns:a16="http://schemas.microsoft.com/office/drawing/2014/main" id="{8050FA3A-C7AC-1E83-84B6-135915803859}"/>
                  </a:ext>
                </a:extLst>
              </p:cNvPr>
              <p:cNvSpPr txBox="1"/>
              <p:nvPr/>
            </p:nvSpPr>
            <p:spPr>
              <a:xfrm>
                <a:off x="5952991" y="4218638"/>
                <a:ext cx="3396300" cy="3683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SG" sz="2400" b="1" i="0" u="none" strike="noStrike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Desire</a:t>
                </a:r>
                <a:endParaRPr sz="24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457;g2740ba676fe_0_231">
                <a:extLst>
                  <a:ext uri="{FF2B5EF4-FFF2-40B4-BE49-F238E27FC236}">
                    <a16:creationId xmlns:a16="http://schemas.microsoft.com/office/drawing/2014/main" id="{39E14BD2-8DD5-7625-DB95-CC0E646D7CFF}"/>
                  </a:ext>
                </a:extLst>
              </p:cNvPr>
              <p:cNvSpPr txBox="1"/>
              <p:nvPr/>
            </p:nvSpPr>
            <p:spPr>
              <a:xfrm>
                <a:off x="5951783" y="4493147"/>
                <a:ext cx="5838231" cy="1064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Tx/>
                  <a:buChar char="-"/>
                </a:pPr>
                <a:r>
                  <a:rPr lang="en-US" b="1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Join </a:t>
                </a:r>
                <a:r>
                  <a:rPr lang="en-US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local events </a:t>
                </a:r>
                <a:r>
                  <a:rPr lang="en-US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at Geylang Serai and Festivals </a:t>
                </a:r>
              </a:p>
              <a:p>
                <a: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r>
                  <a:rPr lang="en-US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    </a:t>
                </a:r>
                <a:r>
                  <a:rPr lang="en-US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to increase brand visibility</a:t>
                </a:r>
                <a:r>
                  <a:rPr lang="en-US" b="1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 and promote 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b="1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-  </a:t>
                </a:r>
                <a:r>
                  <a:rPr lang="en-US" b="1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Word of Mouth </a:t>
                </a:r>
                <a:r>
                  <a:rPr lang="en-US" b="1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Recommendations to </a:t>
                </a:r>
                <a:r>
                  <a:rPr lang="en-US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attract new clients and reward repeat customers</a:t>
                </a:r>
                <a:r>
                  <a:rPr lang="en-US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 with freebies,.</a:t>
                </a:r>
                <a:endParaRPr sz="18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458;g2740ba676fe_0_231">
              <a:extLst>
                <a:ext uri="{FF2B5EF4-FFF2-40B4-BE49-F238E27FC236}">
                  <a16:creationId xmlns:a16="http://schemas.microsoft.com/office/drawing/2014/main" id="{2AE07A43-7976-A556-7772-AC05DA02025F}"/>
                </a:ext>
              </a:extLst>
            </p:cNvPr>
            <p:cNvGrpSpPr/>
            <p:nvPr/>
          </p:nvGrpSpPr>
          <p:grpSpPr>
            <a:xfrm>
              <a:off x="3539592" y="5292339"/>
              <a:ext cx="6282161" cy="886790"/>
              <a:chOff x="5212018" y="5446089"/>
              <a:chExt cx="6282161" cy="886790"/>
            </a:xfrm>
          </p:grpSpPr>
          <p:sp>
            <p:nvSpPr>
              <p:cNvPr id="19" name="Google Shape;459;g2740ba676fe_0_231">
                <a:extLst>
                  <a:ext uri="{FF2B5EF4-FFF2-40B4-BE49-F238E27FC236}">
                    <a16:creationId xmlns:a16="http://schemas.microsoft.com/office/drawing/2014/main" id="{A7F8EC92-A42B-88C7-3C43-AFCC0A21F200}"/>
                  </a:ext>
                </a:extLst>
              </p:cNvPr>
              <p:cNvSpPr txBox="1"/>
              <p:nvPr/>
            </p:nvSpPr>
            <p:spPr>
              <a:xfrm>
                <a:off x="5212018" y="5446089"/>
                <a:ext cx="1130156" cy="409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SG" sz="2400" b="1" i="0" u="none" strike="noStrike" cap="none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rPr>
                  <a:t> Action</a:t>
                </a:r>
                <a:endParaRPr sz="2400" b="0" i="0" u="none" strike="noStrike" cap="none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460;g2740ba676fe_0_231">
                <a:extLst>
                  <a:ext uri="{FF2B5EF4-FFF2-40B4-BE49-F238E27FC236}">
                    <a16:creationId xmlns:a16="http://schemas.microsoft.com/office/drawing/2014/main" id="{5BF75166-6FBD-7BEC-D73F-5677BF013312}"/>
                  </a:ext>
                </a:extLst>
              </p:cNvPr>
              <p:cNvSpPr txBox="1"/>
              <p:nvPr/>
            </p:nvSpPr>
            <p:spPr>
              <a:xfrm>
                <a:off x="5263635" y="5759878"/>
                <a:ext cx="6230544" cy="573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b="1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- Seamless </a:t>
                </a:r>
                <a:r>
                  <a:rPr lang="en-US" b="1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Online Ordering</a:t>
                </a:r>
                <a:r>
                  <a:rPr lang="en-US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 System </a:t>
                </a:r>
                <a:r>
                  <a:rPr lang="en-US" dirty="0">
                    <a:solidFill>
                      <a:schemeClr val="bg1"/>
                    </a:solidFill>
                    <a:latin typeface="Montserrat SemiBold" panose="00000700000000000000" pitchFamily="2" charset="0"/>
                  </a:rPr>
                  <a:t>to</a:t>
                </a:r>
                <a:r>
                  <a:rPr lang="en-US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 ensure easy online ordering, user-friendly </a:t>
                </a:r>
                <a:r>
                  <a:rPr lang="en-US" dirty="0">
                    <a:solidFill>
                      <a:srgbClr val="FFFFFF"/>
                    </a:solidFill>
                    <a:latin typeface="Montserrat SemiBold" panose="00000700000000000000" pitchFamily="2" charset="0"/>
                  </a:rPr>
                  <a:t>and</a:t>
                </a:r>
                <a:r>
                  <a:rPr lang="en-US" dirty="0">
                    <a:solidFill>
                      <a:srgbClr val="FFFF00"/>
                    </a:solidFill>
                    <a:latin typeface="Montserrat SemiBold" panose="00000700000000000000" pitchFamily="2" charset="0"/>
                  </a:rPr>
                  <a:t> mobile-optimized. </a:t>
                </a:r>
                <a:endParaRPr sz="1800" b="0" i="0" u="none" strike="noStrike" cap="none" dirty="0">
                  <a:solidFill>
                    <a:srgbClr val="FFFF00"/>
                  </a:solidFill>
                  <a:latin typeface="Montserrat SemiBold" panose="00000700000000000000" pitchFamily="2" charset="0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21;g2740ba676fe_0_231">
            <a:extLst>
              <a:ext uri="{FF2B5EF4-FFF2-40B4-BE49-F238E27FC236}">
                <a16:creationId xmlns:a16="http://schemas.microsoft.com/office/drawing/2014/main" id="{77C58ABE-6CA8-C1F4-5C32-87682262BE93}"/>
              </a:ext>
            </a:extLst>
          </p:cNvPr>
          <p:cNvSpPr txBox="1"/>
          <p:nvPr/>
        </p:nvSpPr>
        <p:spPr>
          <a:xfrm>
            <a:off x="3698708" y="369618"/>
            <a:ext cx="53862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SG" sz="3600" b="1" i="0" u="none" strike="noStrike" cap="none" dirty="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Funnel</a:t>
            </a:r>
            <a:endParaRPr sz="36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Picture 38" descr="A spoon and fork on a napkin&#10;&#10;Description automatically generated">
            <a:extLst>
              <a:ext uri="{FF2B5EF4-FFF2-40B4-BE49-F238E27FC236}">
                <a16:creationId xmlns:a16="http://schemas.microsoft.com/office/drawing/2014/main" id="{508A8F48-DA42-34E8-E2DD-E85AFFE5B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226749" y="399029"/>
            <a:ext cx="1043203" cy="829730"/>
          </a:xfrm>
          <a:prstGeom prst="rect">
            <a:avLst/>
          </a:prstGeom>
        </p:spPr>
      </p:pic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7ABE4A12-5005-13B1-2C0F-B455C69A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85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236483" y="103239"/>
            <a:ext cx="11666483" cy="654079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2748350" y="605853"/>
            <a:ext cx="6105364" cy="1395927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spoon and fork on a napkin&#10;&#10;Description automatically generated">
            <a:extLst>
              <a:ext uri="{FF2B5EF4-FFF2-40B4-BE49-F238E27FC236}">
                <a16:creationId xmlns:a16="http://schemas.microsoft.com/office/drawing/2014/main" id="{3827CB2E-91A7-7E00-4AE1-2E1899F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637589" y="868520"/>
            <a:ext cx="1386040" cy="990551"/>
          </a:xfrm>
          <a:prstGeom prst="rect">
            <a:avLst/>
          </a:prstGeom>
        </p:spPr>
      </p:pic>
      <p:graphicFrame>
        <p:nvGraphicFramePr>
          <p:cNvPr id="11" name="Google Shape;524;g2740ba676fe_0_276">
            <a:extLst>
              <a:ext uri="{FF2B5EF4-FFF2-40B4-BE49-F238E27FC236}">
                <a16:creationId xmlns:a16="http://schemas.microsoft.com/office/drawing/2014/main" id="{E5C84547-59C6-AA0C-BB91-96C519BCF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076680"/>
              </p:ext>
            </p:extLst>
          </p:nvPr>
        </p:nvGraphicFramePr>
        <p:xfrm>
          <a:off x="567559" y="2186423"/>
          <a:ext cx="10972800" cy="67053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0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9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10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46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sng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Channel</a:t>
                      </a:r>
                      <a:endParaRPr sz="2800" i="0" u="sng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sng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Metric</a:t>
                      </a:r>
                      <a:endParaRPr sz="2800" i="0" u="sng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sng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KPI</a:t>
                      </a:r>
                      <a:endParaRPr sz="2800" i="0" u="sng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sng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Duration</a:t>
                      </a:r>
                      <a:endParaRPr sz="2800" i="0" u="sng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sng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Notes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3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1. Social Media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   - Facebook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   - Instagram</a:t>
                      </a:r>
                      <a:endParaRPr sz="2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500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Likes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100 shares</a:t>
                      </a:r>
                      <a:endParaRPr sz="2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+30%</a:t>
                      </a:r>
                      <a:endParaRPr sz="2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6 to 9 months </a:t>
                      </a:r>
                      <a:endParaRPr sz="2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Call to Action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(CTA)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53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2. Landing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   Page /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   Website</a:t>
                      </a:r>
                      <a:endParaRPr sz="2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Increase Session/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Duration</a:t>
                      </a:r>
                      <a:endParaRPr sz="2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+30%</a:t>
                      </a:r>
                      <a:endParaRPr sz="2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 6 months </a:t>
                      </a:r>
                      <a:endParaRPr sz="2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Order Now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SG" sz="2800" i="0" u="none" strike="noStrike" cap="none" dirty="0">
                          <a:solidFill>
                            <a:schemeClr val="accent3">
                              <a:lumMod val="25000"/>
                            </a:schemeClr>
                          </a:solidFill>
                          <a:latin typeface="Montserrat SemiBold" panose="00000700000000000000" pitchFamily="2" charset="0"/>
                        </a:rPr>
                        <a:t>(CTA)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 dirty="0">
                        <a:solidFill>
                          <a:schemeClr val="accent3">
                            <a:lumMod val="25000"/>
                          </a:schemeClr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3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 dirty="0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3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3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3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 dirty="0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800" i="0" u="none" strike="noStrike" cap="none" dirty="0">
                        <a:solidFill>
                          <a:schemeClr val="bg1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B7633-E057-5A39-15A5-5E220949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59</a:t>
            </a:fld>
            <a:endParaRPr lang="en-US"/>
          </a:p>
        </p:txBody>
      </p:sp>
      <p:sp>
        <p:nvSpPr>
          <p:cNvPr id="6" name="Google Shape;194;g2740ba676fe_0_0">
            <a:extLst>
              <a:ext uri="{FF2B5EF4-FFF2-40B4-BE49-F238E27FC236}">
                <a16:creationId xmlns:a16="http://schemas.microsoft.com/office/drawing/2014/main" id="{47F1E32E-E5B6-F7F8-4754-D1D2090B7C62}"/>
              </a:ext>
            </a:extLst>
          </p:cNvPr>
          <p:cNvSpPr txBox="1"/>
          <p:nvPr/>
        </p:nvSpPr>
        <p:spPr>
          <a:xfrm>
            <a:off x="3415538" y="782924"/>
            <a:ext cx="490114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SG" sz="4400" b="1" i="0" u="none" strike="noStrike" cap="none" dirty="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Smart Goals</a:t>
            </a:r>
            <a:endParaRPr lang="en-SG" sz="44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93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977463" y="835573"/>
            <a:ext cx="10009298" cy="518685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Google Shape;164;g273f00a8ea7_0_63">
            <a:extLst>
              <a:ext uri="{FF2B5EF4-FFF2-40B4-BE49-F238E27FC236}">
                <a16:creationId xmlns:a16="http://schemas.microsoft.com/office/drawing/2014/main" id="{81CD32E9-572F-1614-9A4C-DF0B224C0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164999"/>
              </p:ext>
            </p:extLst>
          </p:nvPr>
        </p:nvGraphicFramePr>
        <p:xfrm>
          <a:off x="1205239" y="2587942"/>
          <a:ext cx="7652097" cy="315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CE087CB-2E65-50CF-D8BC-179CA2226D89}"/>
              </a:ext>
            </a:extLst>
          </p:cNvPr>
          <p:cNvSpPr/>
          <p:nvPr/>
        </p:nvSpPr>
        <p:spPr>
          <a:xfrm>
            <a:off x="2666685" y="1013181"/>
            <a:ext cx="6190651" cy="1404778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7AE76D77-7EC4-5D91-52EB-2E0C4CFBE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533978" y="1210696"/>
            <a:ext cx="1515054" cy="1067419"/>
          </a:xfrm>
          <a:prstGeom prst="rect">
            <a:avLst/>
          </a:prstGeom>
        </p:spPr>
      </p:pic>
      <p:sp>
        <p:nvSpPr>
          <p:cNvPr id="6" name="Google Shape;147;g273f00a8ea7_0_41">
            <a:extLst>
              <a:ext uri="{FF2B5EF4-FFF2-40B4-BE49-F238E27FC236}">
                <a16:creationId xmlns:a16="http://schemas.microsoft.com/office/drawing/2014/main" id="{47F98A9C-5BD5-B875-0F6F-ED617D437AB0}"/>
              </a:ext>
            </a:extLst>
          </p:cNvPr>
          <p:cNvSpPr txBox="1"/>
          <p:nvPr/>
        </p:nvSpPr>
        <p:spPr>
          <a:xfrm>
            <a:off x="3251045" y="1183164"/>
            <a:ext cx="5126039" cy="1187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32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Problem Statement</a:t>
            </a: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292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(</a:t>
            </a:r>
            <a:r>
              <a:rPr lang="en-SG" sz="2336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Business Challenge</a:t>
            </a:r>
            <a:r>
              <a:rPr lang="en-SG" sz="292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)</a:t>
            </a:r>
            <a:endParaRPr lang="en-SG" sz="4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Image result for psin point image for ppt">
            <a:extLst>
              <a:ext uri="{FF2B5EF4-FFF2-40B4-BE49-F238E27FC236}">
                <a16:creationId xmlns:a16="http://schemas.microsoft.com/office/drawing/2014/main" id="{034F2BFA-78B8-D340-AEA4-BCDF3E7C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599" y="2650738"/>
            <a:ext cx="1507021" cy="88787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600E9-2B97-4C83-FAB6-4556DBD09E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6599" y="3909848"/>
            <a:ext cx="1507021" cy="177909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3984-7DA8-09D1-94B4-2612FB90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33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5EF2D2-276E-083A-CFB3-1507EB66E65C}"/>
              </a:ext>
            </a:extLst>
          </p:cNvPr>
          <p:cNvSpPr/>
          <p:nvPr/>
        </p:nvSpPr>
        <p:spPr>
          <a:xfrm>
            <a:off x="110358" y="52440"/>
            <a:ext cx="11939073" cy="674710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7D6D5B-A1F5-8BF7-D37E-AC345F039DDE}"/>
              </a:ext>
            </a:extLst>
          </p:cNvPr>
          <p:cNvSpPr/>
          <p:nvPr/>
        </p:nvSpPr>
        <p:spPr>
          <a:xfrm>
            <a:off x="1637071" y="213969"/>
            <a:ext cx="9453715" cy="1305115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1" name="Google Shape;401;g2740ba676fe_0_207"/>
          <p:cNvGraphicFramePr/>
          <p:nvPr>
            <p:extLst>
              <p:ext uri="{D42A27DB-BD31-4B8C-83A1-F6EECF244321}">
                <p14:modId xmlns:p14="http://schemas.microsoft.com/office/powerpoint/2010/main" val="3207158210"/>
              </p:ext>
            </p:extLst>
          </p:nvPr>
        </p:nvGraphicFramePr>
        <p:xfrm>
          <a:off x="110359" y="1566751"/>
          <a:ext cx="11698012" cy="51554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84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9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3446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1800" i="0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</a:rPr>
                        <a:t>High Impact</a:t>
                      </a:r>
                      <a:endParaRPr sz="1800" i="0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</a:rPr>
                        <a:t>Easy to execute and high impact,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</a:rPr>
                        <a:t>must be done,</a:t>
                      </a:r>
                      <a:r>
                        <a:rPr lang="en-US" sz="1800" b="1" i="0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</a:rPr>
                        <a:t> </a:t>
                      </a:r>
                      <a:r>
                        <a:rPr lang="en-US" sz="1800" b="1" i="0" u="sng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</a:rPr>
                        <a:t>Top priority</a:t>
                      </a: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</a:rPr>
                        <a:t>Costly to execute but potentially high impact, </a:t>
                      </a:r>
                      <a:endParaRPr lang="en-US" sz="1800" b="1" i="0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sng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</a:rPr>
                        <a:t>Medium priority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80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b="1" i="0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1" i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Enhanced SEO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1" i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Content Marketing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b="1" i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Social Media Campaigns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b="1" i="0" dirty="0">
                        <a:solidFill>
                          <a:srgbClr val="002060"/>
                        </a:solidFill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i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</a:rPr>
                        <a:t>Influencer Partnerships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i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</a:rPr>
                        <a:t> Comprehensive Digital Ad Campaigns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i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</a:rPr>
                        <a:t> Data Analytics Implementation</a:t>
                      </a:r>
                    </a:p>
                    <a:p>
                      <a:pPr algn="l"/>
                      <a:endParaRPr lang="en-US" b="0" i="0" dirty="0">
                        <a:solidFill>
                          <a:srgbClr val="00206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446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SG" sz="1800" i="0" u="none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</a:rPr>
                        <a:t>Low Impact</a:t>
                      </a:r>
                      <a:endParaRPr sz="1800" i="0" u="none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u="none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</a:rPr>
                        <a:t>Easy to execute but not much impact on marketing results, </a:t>
                      </a:r>
                      <a:r>
                        <a:rPr lang="en-US" sz="1800" b="1" i="0" u="sng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</a:rPr>
                        <a:t>low priority</a:t>
                      </a:r>
                      <a:endParaRPr lang="en-US" sz="1800" i="0" u="sng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i="0" u="none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i="0" u="none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</a:rPr>
                        <a:t>Costly to execute with low returns, </a:t>
                      </a:r>
                      <a:r>
                        <a:rPr lang="en-US" sz="1800" b="1" i="0" u="sng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</a:rPr>
                        <a:t>do not execute</a:t>
                      </a:r>
                      <a:endParaRPr lang="en-US" sz="1800" i="0" u="sng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i="0" u="none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3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12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i="0" dirty="0">
                          <a:solidFill>
                            <a:srgbClr val="00206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</a:rPr>
                        <a:t>Routine Website and Social Media Updates   </a:t>
                      </a:r>
                      <a:endParaRPr sz="1800" i="0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12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i="0" dirty="0">
                          <a:solidFill>
                            <a:srgbClr val="FF000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</a:rPr>
                        <a:t>High-Cost Events or Sponsorships</a:t>
                      </a:r>
                    </a:p>
                    <a:p>
                      <a:pPr marL="127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800" i="0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13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i="0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SG" sz="1800" i="0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</a:rPr>
                        <a:t>           </a:t>
                      </a:r>
                      <a:r>
                        <a:rPr lang="en-SG" sz="1800" b="1" i="0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</a:rPr>
                        <a:t>Low Cost to Execute</a:t>
                      </a: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  <a:tabLst/>
                        <a:defRPr/>
                      </a:pPr>
                      <a:r>
                        <a:rPr lang="en-SG" sz="1800" i="0" u="none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</a:rPr>
                        <a:t>       High Cost to Execute</a:t>
                      </a:r>
                      <a:endParaRPr sz="1800" i="0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91425" marR="91425" marT="9142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0E70DFB-E3C7-405A-4049-B08FAB6100CB}"/>
              </a:ext>
            </a:extLst>
          </p:cNvPr>
          <p:cNvSpPr/>
          <p:nvPr/>
        </p:nvSpPr>
        <p:spPr>
          <a:xfrm>
            <a:off x="2611314" y="312660"/>
            <a:ext cx="7514819" cy="1173592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Montserrat SemiBold" panose="00000700000000000000" pitchFamily="2" charset="0"/>
              </a:rPr>
              <a:t>Marketing Prioritization</a:t>
            </a:r>
          </a:p>
        </p:txBody>
      </p:sp>
      <p:pic>
        <p:nvPicPr>
          <p:cNvPr id="5" name="Picture 4" descr="A spoon and fork on a napkin&#10;&#10;Description automatically generated">
            <a:extLst>
              <a:ext uri="{FF2B5EF4-FFF2-40B4-BE49-F238E27FC236}">
                <a16:creationId xmlns:a16="http://schemas.microsoft.com/office/drawing/2014/main" id="{D11FF214-FA92-5455-D244-6FE1B6CE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1915564" y="435941"/>
            <a:ext cx="1022398" cy="968320"/>
          </a:xfrm>
          <a:prstGeom prst="rect">
            <a:avLst/>
          </a:prstGeom>
        </p:spPr>
      </p:pic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563F635C-8694-3313-7C42-BFCCFA22AC2B}"/>
              </a:ext>
            </a:extLst>
          </p:cNvPr>
          <p:cNvSpPr/>
          <p:nvPr/>
        </p:nvSpPr>
        <p:spPr>
          <a:xfrm>
            <a:off x="383629" y="2851614"/>
            <a:ext cx="625364" cy="625179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6DBA8-90A4-C8CF-035A-AABAA894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01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444255" y="1167361"/>
            <a:ext cx="6157230" cy="2180803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4D0B-82DB-3B1F-1138-F9782C1F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F5D52-788F-21E2-8D81-681660FD154E}"/>
              </a:ext>
            </a:extLst>
          </p:cNvPr>
          <p:cNvSpPr/>
          <p:nvPr/>
        </p:nvSpPr>
        <p:spPr>
          <a:xfrm>
            <a:off x="679669" y="287730"/>
            <a:ext cx="9884980" cy="593209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906369-871D-BBDD-04AE-EB846EC637B6}"/>
              </a:ext>
            </a:extLst>
          </p:cNvPr>
          <p:cNvSpPr/>
          <p:nvPr/>
        </p:nvSpPr>
        <p:spPr>
          <a:xfrm>
            <a:off x="2806262" y="876498"/>
            <a:ext cx="6621517" cy="2266942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poon and fork on a napkin&#10;&#10;Description automatically generated">
            <a:extLst>
              <a:ext uri="{FF2B5EF4-FFF2-40B4-BE49-F238E27FC236}">
                <a16:creationId xmlns:a16="http://schemas.microsoft.com/office/drawing/2014/main" id="{A7AEA6BD-88FB-F84C-6AC9-5C0540387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042078" y="1420908"/>
            <a:ext cx="1417390" cy="1316033"/>
          </a:xfrm>
          <a:prstGeom prst="rect">
            <a:avLst/>
          </a:prstGeom>
        </p:spPr>
      </p:pic>
      <p:sp>
        <p:nvSpPr>
          <p:cNvPr id="479" name="Google Shape;479;g2740ba676fe_0_288"/>
          <p:cNvSpPr txBox="1"/>
          <p:nvPr/>
        </p:nvSpPr>
        <p:spPr>
          <a:xfrm>
            <a:off x="3844653" y="1334653"/>
            <a:ext cx="480466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SG" sz="4800" i="0" u="none" strike="noStrike" cap="none" dirty="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Marketing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SG" sz="4800" i="0" u="none" strike="noStrike" cap="none" dirty="0">
                <a:solidFill>
                  <a:srgbClr val="FFFF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Execution</a:t>
            </a:r>
            <a:endParaRPr sz="480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30B98B-83FF-640C-ADF7-5AE4F49F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303" y="3601595"/>
            <a:ext cx="4603531" cy="18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9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119352" y="914400"/>
            <a:ext cx="10058400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444255" y="1167361"/>
            <a:ext cx="6157230" cy="2180803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3967619" y="1555703"/>
            <a:ext cx="5192148" cy="164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800" b="1" kern="1200" dirty="0">
                <a:solidFill>
                  <a:schemeClr val="accent2">
                    <a:lumMod val="75000"/>
                  </a:schemeClr>
                </a:solidFill>
                <a:latin typeface="Montserrat SemiBold"/>
                <a:ea typeface="+mn-ea"/>
                <a:cs typeface="+mn-cs"/>
                <a:sym typeface="Montserrat SemiBold"/>
              </a:rPr>
              <a:t>Search Engine </a:t>
            </a:r>
            <a:r>
              <a:rPr lang="en-SG" sz="4800" b="1" dirty="0">
                <a:solidFill>
                  <a:schemeClr val="accent2">
                    <a:lumMod val="75000"/>
                  </a:schemeClr>
                </a:solidFill>
                <a:latin typeface="Montserrat SemiBold"/>
                <a:sym typeface="Montserrat SemiBold"/>
              </a:rPr>
              <a:t>Marketing</a:t>
            </a:r>
            <a:endParaRPr lang="en-SG" sz="48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413CCDE1-D5D0-D05D-9D8B-F1C339E0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325023" y="1689310"/>
            <a:ext cx="1434430" cy="11369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4D0B-82DB-3B1F-1138-F9782C1F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F336C-4866-347C-1485-21329049BC5B}"/>
              </a:ext>
            </a:extLst>
          </p:cNvPr>
          <p:cNvSpPr txBox="1"/>
          <p:nvPr/>
        </p:nvSpPr>
        <p:spPr>
          <a:xfrm>
            <a:off x="2982828" y="5302297"/>
            <a:ext cx="6157230" cy="3416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SG" sz="1800" b="1" u="sng" strike="noStrike" cap="none" dirty="0">
                <a:solidFill>
                  <a:schemeClr val="accent1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https://adstransparency.google.com/?region=SG</a:t>
            </a:r>
            <a:endParaRPr lang="en-SG" sz="1800" b="1" u="none" strike="noStrike" cap="none" dirty="0">
              <a:solidFill>
                <a:schemeClr val="accent1">
                  <a:lumMod val="75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148" name="Picture 4" descr="Zoekmachine Marketing SEM | SEO Wiz.nl">
            <a:extLst>
              <a:ext uri="{FF2B5EF4-FFF2-40B4-BE49-F238E27FC236}">
                <a16:creationId xmlns:a16="http://schemas.microsoft.com/office/drawing/2014/main" id="{3B1446B9-34BF-7464-6F25-6D5D91F83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586" y="3531787"/>
            <a:ext cx="3312827" cy="15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409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ectangle 44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0" name="Rectangle 4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Isosceles Triangle 45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9" name="Google Shape;439;g2740ba676fe_0_172"/>
          <p:cNvGraphicFramePr/>
          <p:nvPr>
            <p:extLst>
              <p:ext uri="{D42A27DB-BD31-4B8C-83A1-F6EECF244321}">
                <p14:modId xmlns:p14="http://schemas.microsoft.com/office/powerpoint/2010/main" val="4126990494"/>
              </p:ext>
            </p:extLst>
          </p:nvPr>
        </p:nvGraphicFramePr>
        <p:xfrm>
          <a:off x="47297" y="63058"/>
          <a:ext cx="12113171" cy="6748305"/>
        </p:xfrm>
        <a:graphic>
          <a:graphicData uri="http://schemas.openxmlformats.org/drawingml/2006/table">
            <a:tbl>
              <a:tblPr firstRow="1" bandRow="1">
                <a:solidFill>
                  <a:srgbClr val="FFFFFF"/>
                </a:solidFill>
              </a:tblPr>
              <a:tblGrid>
                <a:gridCol w="2091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14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85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200" b="1" u="sng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sz="1200" b="1" u="sng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200" b="1" u="sng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Critical Area to Look Out </a:t>
                      </a:r>
                      <a:endParaRPr sz="1200" b="1" u="sng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sng" strike="noStrike" cap="none" dirty="0">
                          <a:solidFill>
                            <a:srgbClr val="FF000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Why It Is Important</a:t>
                      </a:r>
                      <a:endParaRPr sz="1100" b="1" u="sng" strike="noStrike" cap="none" dirty="0">
                        <a:solidFill>
                          <a:srgbClr val="FF000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Keywords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Targeted Keywords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Understanding the keywords your competitors target can reveal gaps in your strategy or highly contested areas worth focusing on.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5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Keyword Match Types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 err="1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Analyzing</a:t>
                      </a: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the match types used (broad, phrase, exact) can offer insights into competitors' targeting precision and strategy.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2. Ad Copy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Headlines and Descriptions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Effective ad copy is crucial for high CTR. Studying competitors' copy can inspire ways to differentiate and improve your own ads.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5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Unique Selling Propositions (USPs)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Identifying competitors’ USPs in ads can help you refine your value proposition to stand out in the search results.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3. 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Landing Pages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Page Design and Content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The design and content of landing pages directly impact conversion rates. </a:t>
                      </a:r>
                      <a:r>
                        <a:rPr lang="en-SG" sz="800" b="1" u="none" strike="noStrike" cap="none" dirty="0" err="1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Analyzing</a:t>
                      </a: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these can provide ideas for optimization.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100" b="1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Call to Action (CTA)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Effective CTAs on landing pages are key for conversions. Studying competitors’ CTAs can inspire more compelling ones for your pages.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4. Ad Extensions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Types of Extensions Used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Ad extensions enhance ad visibility and effectiveness. Understanding which extensions competitors use can guide your extension strategy.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5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5. 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Bidding Strategies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Ad Position and Visibility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Although exact bid amounts are unknown, ad positions can indicate competitors’ bidding strategies and priority keywords.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5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6. 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Performance Metrics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Click-Through Rate (CTR), Conversion Rate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Benchmarking these metrics can help gauge the effectiveness of your ads and landing pages relative to the competition.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7. 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Geographic Targeting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Targeted Locations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 err="1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Analyzing</a:t>
                      </a: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 geographic targeting can reveal market priorities and regional strategies, offering insights into potential niche markets.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5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8. Scheduling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Ad Scheduling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Competitors’ ad schedules can indicate when they aim to capture the most traffic, informing your own ad timing decisions.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9. 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Budget Allocation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Estimated Spend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While exact budgets may be confidential, indications of spend can inform your budget decisions and reveal competitor priorities.</a:t>
                      </a: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160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10. </a:t>
                      </a:r>
                      <a:r>
                        <a:rPr lang="en-SG" sz="1100" b="1" u="none" strike="noStrike" cap="none" dirty="0">
                          <a:solidFill>
                            <a:srgbClr val="00206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Trends and Innovation</a:t>
                      </a:r>
                      <a:endParaRPr sz="1100" b="1" u="none" strike="noStrike" cap="none" dirty="0">
                        <a:solidFill>
                          <a:srgbClr val="00206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1100" b="1" u="none" strike="noStrike" cap="none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Use of New Ad Features or Technologies</a:t>
                      </a:r>
                      <a:endParaRPr sz="1100" b="1" u="none" strike="noStrike" cap="none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SG" sz="800" b="1" u="none" strike="noStrike" cap="none" dirty="0">
                          <a:solidFill>
                            <a:srgbClr val="0D0D0D"/>
                          </a:solidFill>
                          <a:highlight>
                            <a:srgbClr val="FFFFFF"/>
                          </a:highlight>
                          <a:latin typeface="Montserrat SemiBold" panose="00000700000000000000" pitchFamily="2" charset="0"/>
                          <a:ea typeface="Roboto"/>
                          <a:cs typeface="Roboto"/>
                          <a:sym typeface="Roboto"/>
                        </a:rPr>
                        <a:t>Keeping an eye on competitors’ adoption of new features or technologies can highlight trends and opportunities for innovation.</a:t>
                      </a: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endParaRPr lang="en-SG"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endParaRPr sz="800" b="1" u="none" strike="noStrike" cap="none" dirty="0">
                        <a:solidFill>
                          <a:srgbClr val="0D0D0D"/>
                        </a:solidFill>
                        <a:highlight>
                          <a:srgbClr val="FFFFFF"/>
                        </a:highlight>
                        <a:latin typeface="Montserrat SemiBold" panose="000007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50032" marR="50032" marT="50032" marB="500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E85DE-869D-1E02-B970-BE224477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63</a:t>
            </a:fld>
            <a:endParaRPr lang="en-US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754DA8FE-5199-D6D5-6C9D-92A7229E0E5E}"/>
              </a:ext>
            </a:extLst>
          </p:cNvPr>
          <p:cNvSpPr/>
          <p:nvPr/>
        </p:nvSpPr>
        <p:spPr>
          <a:xfrm>
            <a:off x="1792994" y="545696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B33C5DDC-1116-84CD-8EB2-5C22473DF540}"/>
              </a:ext>
            </a:extLst>
          </p:cNvPr>
          <p:cNvSpPr/>
          <p:nvPr/>
        </p:nvSpPr>
        <p:spPr>
          <a:xfrm>
            <a:off x="1846526" y="2267376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D1C5F5B-AF8B-47BE-E67E-581A06E4B38F}"/>
              </a:ext>
            </a:extLst>
          </p:cNvPr>
          <p:cNvSpPr/>
          <p:nvPr/>
        </p:nvSpPr>
        <p:spPr>
          <a:xfrm>
            <a:off x="1842251" y="1423703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BC62265-5C59-36A7-2C84-4F0296B5039E}"/>
              </a:ext>
            </a:extLst>
          </p:cNvPr>
          <p:cNvSpPr/>
          <p:nvPr/>
        </p:nvSpPr>
        <p:spPr>
          <a:xfrm>
            <a:off x="4744653" y="4617335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B7F15042-159B-0BF2-B63B-196F800ED3CA}"/>
              </a:ext>
            </a:extLst>
          </p:cNvPr>
          <p:cNvSpPr/>
          <p:nvPr/>
        </p:nvSpPr>
        <p:spPr>
          <a:xfrm>
            <a:off x="4744653" y="5448707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78AFE8B-5EAE-9D5B-A8B1-4283653D5DE8}"/>
              </a:ext>
            </a:extLst>
          </p:cNvPr>
          <p:cNvSpPr/>
          <p:nvPr/>
        </p:nvSpPr>
        <p:spPr>
          <a:xfrm>
            <a:off x="1854934" y="5902852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3AAE644-7E3A-6210-9D7C-D5487DEE55F2}"/>
              </a:ext>
            </a:extLst>
          </p:cNvPr>
          <p:cNvSpPr/>
          <p:nvPr/>
        </p:nvSpPr>
        <p:spPr>
          <a:xfrm>
            <a:off x="4787674" y="2842207"/>
            <a:ext cx="504496" cy="322813"/>
          </a:xfrm>
          <a:prstGeom prst="leftArrow">
            <a:avLst/>
          </a:prstGeom>
          <a:solidFill>
            <a:srgbClr val="FB330B"/>
          </a:solidFill>
          <a:ln>
            <a:solidFill>
              <a:srgbClr val="FFFF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168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6" name="Rectangle 575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Google Shape;565;g2740ba676fe_0_319"/>
          <p:cNvSpPr txBox="1">
            <a:spLocks noGrp="1"/>
          </p:cNvSpPr>
          <p:nvPr>
            <p:ph type="title"/>
          </p:nvPr>
        </p:nvSpPr>
        <p:spPr>
          <a:xfrm>
            <a:off x="160177" y="1103582"/>
            <a:ext cx="3859083" cy="252248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40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SEM - Google Search Ads (Target Audience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)</a:t>
            </a:r>
            <a:endParaRPr lang="en-US" sz="4000" b="0" i="0" u="none" strike="noStrike" kern="1200" cap="none" dirty="0">
              <a:solidFill>
                <a:schemeClr val="tx1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578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5CC400-5EA4-B0C7-11F2-87D81ACF1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05" y="945927"/>
            <a:ext cx="7592318" cy="4524703"/>
          </a:xfrm>
          <a:prstGeom prst="rect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</p:pic>
      <p:sp>
        <p:nvSpPr>
          <p:cNvPr id="2" name="Google Shape;583;g2740ba676fe_0_331">
            <a:extLst>
              <a:ext uri="{FF2B5EF4-FFF2-40B4-BE49-F238E27FC236}">
                <a16:creationId xmlns:a16="http://schemas.microsoft.com/office/drawing/2014/main" id="{359CDD5A-0CE8-F4AB-D6B8-4A84C0DC4D95}"/>
              </a:ext>
            </a:extLst>
          </p:cNvPr>
          <p:cNvSpPr txBox="1"/>
          <p:nvPr/>
        </p:nvSpPr>
        <p:spPr>
          <a:xfrm>
            <a:off x="4540480" y="5916492"/>
            <a:ext cx="5768281" cy="42622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b="1" u="sng" strike="noStrike" cap="none" dirty="0">
                <a:highlight>
                  <a:srgbClr val="FFFF00"/>
                </a:highlight>
                <a:sym typeface="Montserrat Medium"/>
              </a:rPr>
              <a:t>Audience segments targeting setting </a:t>
            </a:r>
            <a:r>
              <a:rPr lang="en-US" sz="1600" b="1" u="sng" dirty="0">
                <a:highlight>
                  <a:srgbClr val="FFFF00"/>
                </a:highlight>
                <a:sym typeface="Montserrat Medium"/>
              </a:rPr>
              <a:t>– my </a:t>
            </a:r>
            <a:r>
              <a:rPr lang="en-US" sz="1600" b="1" u="sng" strike="noStrike" cap="none" dirty="0">
                <a:highlight>
                  <a:srgbClr val="FFFF00"/>
                </a:highlight>
                <a:sym typeface="Montserrat Medium"/>
              </a:rPr>
              <a:t>screenshot.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D64B1-A0C9-75DB-7144-449D42AD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64</a:t>
            </a:fld>
            <a:endParaRPr lang="en-US"/>
          </a:p>
        </p:txBody>
      </p:sp>
      <p:sp>
        <p:nvSpPr>
          <p:cNvPr id="589" name="Google Shape;589;g2740ba676fe_0_343"/>
          <p:cNvSpPr txBox="1"/>
          <p:nvPr/>
        </p:nvSpPr>
        <p:spPr>
          <a:xfrm>
            <a:off x="251616" y="4605818"/>
            <a:ext cx="3767644" cy="76245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b="0" u="none" strike="noStrike" cap="none" dirty="0">
                <a:sym typeface="Montserrat Medium"/>
              </a:rPr>
              <a:t>Read more about Audience Segments </a:t>
            </a:r>
            <a:r>
              <a:rPr lang="en-US" sz="1600" b="0" u="sng" strike="noStrike" cap="none" dirty="0">
                <a:sym typeface="Montserrat Medium"/>
                <a:hlinkClick r:id="rId3"/>
              </a:rPr>
              <a:t>https://support.google.com/google-ads/answer/2497941</a:t>
            </a:r>
            <a:endParaRPr lang="en-US" sz="1600" b="0" u="none" strike="noStrike" cap="none" dirty="0"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214071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7" name="Rectangle 6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Google Shape;578;g2740ba676fe_0_331"/>
          <p:cNvSpPr txBox="1">
            <a:spLocks noGrp="1"/>
          </p:cNvSpPr>
          <p:nvPr>
            <p:ph type="title"/>
          </p:nvPr>
        </p:nvSpPr>
        <p:spPr>
          <a:xfrm>
            <a:off x="299856" y="639520"/>
            <a:ext cx="3429000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0" marR="0" lvl="0" indent="0"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40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SEM - Google Search Ads </a:t>
            </a:r>
            <a:br>
              <a:rPr lang="en-US" sz="4000" b="1" dirty="0">
                <a:sym typeface="Montserrat SemiBold"/>
              </a:rPr>
            </a:br>
            <a:r>
              <a:rPr lang="en-US" sz="40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(Target Audience</a:t>
            </a:r>
            <a:r>
              <a:rPr lang="en-US" sz="36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)</a:t>
            </a:r>
          </a:p>
        </p:txBody>
      </p:sp>
      <p:sp>
        <p:nvSpPr>
          <p:cNvPr id="62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Google Shape;583;g2740ba676fe_0_331"/>
          <p:cNvSpPr txBox="1"/>
          <p:nvPr/>
        </p:nvSpPr>
        <p:spPr>
          <a:xfrm>
            <a:off x="3909854" y="5900726"/>
            <a:ext cx="5833236" cy="42622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b="1" u="sng" strike="noStrike" cap="none" dirty="0">
                <a:highlight>
                  <a:srgbClr val="FFFF00"/>
                </a:highlight>
                <a:sym typeface="Montserrat Medium"/>
              </a:rPr>
              <a:t>Audience segments –select targeting setting  -  my </a:t>
            </a:r>
            <a:r>
              <a:rPr lang="en-US" sz="1600" b="1" u="sng" strike="noStrike" cap="none" dirty="0" err="1">
                <a:highlight>
                  <a:srgbClr val="FFFF00"/>
                </a:highlight>
                <a:sym typeface="Montserrat Medium"/>
              </a:rPr>
              <a:t>creenshot</a:t>
            </a:r>
            <a:r>
              <a:rPr lang="en-US" sz="1600" b="1" u="sng" strike="noStrike" cap="none" dirty="0">
                <a:highlight>
                  <a:srgbClr val="FFFF00"/>
                </a:highlight>
                <a:sym typeface="Montserrat Medium"/>
              </a:rPr>
              <a:t>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BCA5A1-C8D7-C763-F6B0-14F7B687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12" y="730959"/>
            <a:ext cx="7922430" cy="4597786"/>
          </a:xfrm>
          <a:prstGeom prst="rect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2335F4-EE9E-A4E9-1C2C-B3182A4A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2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604;g2740ba676fe_0_355">
            <a:extLst>
              <a:ext uri="{FF2B5EF4-FFF2-40B4-BE49-F238E27FC236}">
                <a16:creationId xmlns:a16="http://schemas.microsoft.com/office/drawing/2014/main" id="{68A5A1DB-3292-77F0-FDB9-FEE65503FE1A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6000" b="1" i="0" u="none" strike="noStrike" cap="none" dirty="0">
                <a:latin typeface="+mj-lt"/>
                <a:ea typeface="+mj-ea"/>
                <a:cs typeface="+mj-cs"/>
                <a:sym typeface="Montserrat SemiBold"/>
              </a:rPr>
              <a:t>SEO - Google </a:t>
            </a:r>
            <a:r>
              <a:rPr lang="en-US" sz="6000" b="1" dirty="0">
                <a:latin typeface="+mj-lt"/>
                <a:ea typeface="+mj-ea"/>
                <a:cs typeface="+mj-cs"/>
                <a:sym typeface="Montserrat SemiBold"/>
              </a:rPr>
              <a:t>Search</a:t>
            </a:r>
            <a:r>
              <a:rPr lang="en-US" sz="6000" b="1" i="0" u="none" strike="noStrike" cap="none" dirty="0">
                <a:latin typeface="+mj-lt"/>
                <a:ea typeface="+mj-ea"/>
                <a:cs typeface="+mj-cs"/>
                <a:sym typeface="Montserrat SemiBold"/>
              </a:rPr>
              <a:t> Ads 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website&#10;&#10;Description automatically generated">
            <a:extLst>
              <a:ext uri="{FF2B5EF4-FFF2-40B4-BE49-F238E27FC236}">
                <a16:creationId xmlns:a16="http://schemas.microsoft.com/office/drawing/2014/main" id="{DFA3A3EF-D95D-2BA1-5355-FF7D9002D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13" y="2283014"/>
            <a:ext cx="5614415" cy="3605784"/>
          </a:xfrm>
          <a:prstGeom prst="rect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CA00C5-0E46-237A-FF33-0176B14FA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283014"/>
            <a:ext cx="5806288" cy="3605784"/>
          </a:xfrm>
          <a:prstGeom prst="rect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F9EBC8-665F-8982-C882-55071D38EBB0}"/>
              </a:ext>
            </a:extLst>
          </p:cNvPr>
          <p:cNvSpPr txBox="1"/>
          <p:nvPr/>
        </p:nvSpPr>
        <p:spPr>
          <a:xfrm>
            <a:off x="562858" y="1661774"/>
            <a:ext cx="3164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http://thaitogo.sg/12/Order</a:t>
            </a:r>
            <a:endParaRPr lang="en-SG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44ECC-31E3-0A1E-6816-44C8FB21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78F51-F872-8F67-AF90-DAA48C0B77D4}"/>
              </a:ext>
            </a:extLst>
          </p:cNvPr>
          <p:cNvSpPr txBox="1"/>
          <p:nvPr/>
        </p:nvSpPr>
        <p:spPr>
          <a:xfrm>
            <a:off x="8109819" y="1711308"/>
            <a:ext cx="2420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highlight>
                  <a:srgbClr val="FFFF00"/>
                </a:highlight>
                <a:sym typeface="Montserrat Medium"/>
              </a:rPr>
              <a:t>here is my </a:t>
            </a:r>
            <a:r>
              <a:rPr lang="en-US" sz="1800" b="1" u="sng" strike="noStrike" cap="none" dirty="0">
                <a:highlight>
                  <a:srgbClr val="FFFF00"/>
                </a:highlight>
                <a:sym typeface="Montserrat Medium"/>
              </a:rPr>
              <a:t>screenshot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11296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ACE73C4-772E-419C-B13B-D7AE891F9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AFB9F-A18E-50DF-034E-79C61D5C317A}"/>
              </a:ext>
            </a:extLst>
          </p:cNvPr>
          <p:cNvSpPr txBox="1"/>
          <p:nvPr/>
        </p:nvSpPr>
        <p:spPr>
          <a:xfrm>
            <a:off x="9036543" y="2413414"/>
            <a:ext cx="2578543" cy="2143594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rgbClr val="0563C1"/>
              </a:solidFill>
              <a:latin typeface="+mj-lt"/>
              <a:ea typeface="+mj-ea"/>
              <a:cs typeface="+mj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https://www.bing.com/search?q=Thaitogo%20Restaurant%20offerings&amp;qs=ds&amp;form=ATCVAJ</a:t>
            </a:r>
            <a:endParaRPr lang="en-US" sz="2400" kern="1200" dirty="0">
              <a:solidFill>
                <a:schemeClr val="accent3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dirty="0">
              <a:solidFill>
                <a:schemeClr val="accent3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515388"/>
            <a:ext cx="8082632" cy="5893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sitting at a table with food&#10;&#10;Description automatically generated">
            <a:extLst>
              <a:ext uri="{FF2B5EF4-FFF2-40B4-BE49-F238E27FC236}">
                <a16:creationId xmlns:a16="http://schemas.microsoft.com/office/drawing/2014/main" id="{968D8E91-2AAA-43B7-1CE3-AF85069AA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1"/>
          <a:stretch/>
        </p:blipFill>
        <p:spPr>
          <a:xfrm>
            <a:off x="5659823" y="493134"/>
            <a:ext cx="2604513" cy="3829083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F8ACAF-C442-DB8C-022D-24F131822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23" b="2"/>
          <a:stretch/>
        </p:blipFill>
        <p:spPr>
          <a:xfrm>
            <a:off x="5659823" y="4506789"/>
            <a:ext cx="2604513" cy="1507890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7985EF2B-C1F3-B388-51BE-92127D3B1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4" b="5"/>
          <a:stretch/>
        </p:blipFill>
        <p:spPr>
          <a:xfrm>
            <a:off x="397970" y="3773279"/>
            <a:ext cx="5102495" cy="2241400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E6F43-143C-409B-2268-BBCB5687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pic>
        <p:nvPicPr>
          <p:cNvPr id="14" name="Picture 13" descr="A screenshot of a menu&#10;&#10;Description automatically generated">
            <a:extLst>
              <a:ext uri="{FF2B5EF4-FFF2-40B4-BE49-F238E27FC236}">
                <a16:creationId xmlns:a16="http://schemas.microsoft.com/office/drawing/2014/main" id="{25BA19E6-750B-EE2B-CF19-CF694A51A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18" y="858096"/>
            <a:ext cx="5120472" cy="2532875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D6DE3D6B-EAE1-CC5F-DE3E-96980EC6F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86" y="1032780"/>
            <a:ext cx="2578543" cy="1140794"/>
          </a:xfrm>
          <a:prstGeom prst="rect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08DC87-3C1B-AE3E-9122-115091AEDF7E}"/>
              </a:ext>
            </a:extLst>
          </p:cNvPr>
          <p:cNvSpPr txBox="1"/>
          <p:nvPr/>
        </p:nvSpPr>
        <p:spPr>
          <a:xfrm>
            <a:off x="8894708" y="562964"/>
            <a:ext cx="2869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highlight>
                  <a:srgbClr val="FFFF00"/>
                </a:highlight>
                <a:sym typeface="Montserrat Medium"/>
              </a:rPr>
              <a:t>here is my extra </a:t>
            </a:r>
            <a:r>
              <a:rPr lang="en-US" sz="1800" b="1" u="sng" strike="noStrike" cap="none" dirty="0">
                <a:highlight>
                  <a:srgbClr val="FFFF00"/>
                </a:highlight>
                <a:sym typeface="Montserrat Medium"/>
              </a:rPr>
              <a:t>screenshot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39BA1-4541-C18D-D378-D05485262986}"/>
              </a:ext>
            </a:extLst>
          </p:cNvPr>
          <p:cNvSpPr txBox="1"/>
          <p:nvPr/>
        </p:nvSpPr>
        <p:spPr>
          <a:xfrm>
            <a:off x="1202121" y="290168"/>
            <a:ext cx="2297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</a:t>
            </a:r>
            <a:endParaRPr lang="en-SG" b="1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SG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96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0" name="Rectangle 559">
            <a:extLst>
              <a:ext uri="{FF2B5EF4-FFF2-40B4-BE49-F238E27FC236}">
                <a16:creationId xmlns:a16="http://schemas.microsoft.com/office/drawing/2014/main" id="{4FD4A2AD-E2FD-4CAD-8DEF-75993D7E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Rectangle 560">
            <a:extLst>
              <a:ext uri="{FF2B5EF4-FFF2-40B4-BE49-F238E27FC236}">
                <a16:creationId xmlns:a16="http://schemas.microsoft.com/office/drawing/2014/main" id="{430E65E5-31AD-4B0E-8D4C-6526CAAE2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1B65B678-A993-4BFF-AE12-E1A2FC66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21" y="0"/>
            <a:ext cx="5646974" cy="6483075"/>
            <a:chOff x="-19221" y="0"/>
            <a:chExt cx="5646974" cy="6483075"/>
          </a:xfrm>
        </p:grpSpPr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265A95B7-D327-4B86-92B5-EC4B891D5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1E75360-B005-450D-92A5-52D302149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B0436CEA-83DB-4E89-8B52-8D9168AD5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00AFA37-9373-4E36-8BDE-B16B248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39" name="Google Shape;539;g2740ba676fe_0_295"/>
          <p:cNvSpPr txBox="1">
            <a:spLocks noGrp="1"/>
          </p:cNvSpPr>
          <p:nvPr>
            <p:ph type="title"/>
          </p:nvPr>
        </p:nvSpPr>
        <p:spPr>
          <a:xfrm>
            <a:off x="755588" y="1466319"/>
            <a:ext cx="4006686" cy="224657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marR="0" lvl="0" indent="0"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4800" b="1" i="0" u="none" strike="noStrike" kern="1200" cap="none" dirty="0">
                <a:solidFill>
                  <a:schemeClr val="tx2"/>
                </a:solidFill>
                <a:ea typeface="+mj-ea"/>
                <a:cs typeface="+mj-cs"/>
                <a:sym typeface="Montserrat SemiBold"/>
              </a:rPr>
              <a:t>SEM - Google Search Ads </a:t>
            </a:r>
            <a:br>
              <a:rPr lang="en-US" sz="4800" b="1" i="0" u="none" strike="noStrike" kern="1200" cap="none" dirty="0">
                <a:solidFill>
                  <a:schemeClr val="tx2"/>
                </a:solidFill>
                <a:ea typeface="+mj-ea"/>
                <a:cs typeface="+mj-cs"/>
                <a:sym typeface="Montserrat SemiBold"/>
              </a:rPr>
            </a:br>
            <a:r>
              <a:rPr lang="en-US" sz="4800" b="1" i="0" u="none" strike="noStrike" kern="1200" cap="none" dirty="0">
                <a:solidFill>
                  <a:schemeClr val="tx2"/>
                </a:solidFill>
                <a:ea typeface="+mj-ea"/>
                <a:cs typeface="+mj-cs"/>
                <a:sym typeface="Montserrat SemiBold"/>
              </a:rPr>
              <a:t>(Ad mock-ups)</a:t>
            </a:r>
            <a:endParaRPr lang="en-US" sz="4800" b="1" i="0" u="none" strike="noStrike" kern="1200" cap="none" dirty="0">
              <a:solidFill>
                <a:schemeClr val="tx2"/>
              </a:solidFill>
              <a:ea typeface="+mj-ea"/>
              <a:cs typeface="+mj-cs"/>
              <a:sym typeface="Arial"/>
            </a:endParaRPr>
          </a:p>
        </p:txBody>
      </p:sp>
      <p:sp>
        <p:nvSpPr>
          <p:cNvPr id="6" name="Google Shape;544;g2740ba676fe_0_295"/>
          <p:cNvSpPr txBox="1"/>
          <p:nvPr/>
        </p:nvSpPr>
        <p:spPr>
          <a:xfrm>
            <a:off x="962328" y="4302587"/>
            <a:ext cx="3658053" cy="95511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400" b="1" i="1" u="none" strike="noStrike" kern="1200" cap="none" dirty="0">
                <a:solidFill>
                  <a:schemeClr val="tx2"/>
                </a:solidFill>
                <a:latin typeface="+mn-lt"/>
                <a:ea typeface="+mn-ea"/>
                <a:cs typeface="+mn-cs"/>
                <a:sym typeface="Montserrat Medium"/>
              </a:rPr>
              <a:t>Google Search ads are text ads shown in Google Search Results Pages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D395C56-1BD3-F6FC-5E9F-DD5CE54C3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8" y="283779"/>
            <a:ext cx="6309669" cy="318192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B7CC581-7603-05B7-5DB9-577BCD575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44" y="3749485"/>
            <a:ext cx="3086177" cy="2793221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178EDE-69DD-D184-C97A-16136953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178" y="3771633"/>
            <a:ext cx="3096057" cy="2595104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F66439-B9F0-30FF-2584-B693B796938C}"/>
              </a:ext>
            </a:extLst>
          </p:cNvPr>
          <p:cNvSpPr/>
          <p:nvPr/>
        </p:nvSpPr>
        <p:spPr>
          <a:xfrm>
            <a:off x="8828690" y="1797269"/>
            <a:ext cx="2285100" cy="146619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3B71E1-3E4A-D0A8-2274-700E7EB119E2}"/>
              </a:ext>
            </a:extLst>
          </p:cNvPr>
          <p:cNvSpPr/>
          <p:nvPr/>
        </p:nvSpPr>
        <p:spPr>
          <a:xfrm>
            <a:off x="5646907" y="3936135"/>
            <a:ext cx="2862613" cy="159943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E2A9B-0492-173F-0E4B-36FE679C9635}"/>
              </a:ext>
            </a:extLst>
          </p:cNvPr>
          <p:cNvSpPr/>
          <p:nvPr/>
        </p:nvSpPr>
        <p:spPr>
          <a:xfrm>
            <a:off x="8763230" y="4088535"/>
            <a:ext cx="2862613" cy="2060017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Star: 6 Points 7">
            <a:extLst>
              <a:ext uri="{FF2B5EF4-FFF2-40B4-BE49-F238E27FC236}">
                <a16:creationId xmlns:a16="http://schemas.microsoft.com/office/drawing/2014/main" id="{59133EA1-0B4E-6B7B-B141-81BC7ACA870B}"/>
              </a:ext>
            </a:extLst>
          </p:cNvPr>
          <p:cNvSpPr/>
          <p:nvPr/>
        </p:nvSpPr>
        <p:spPr>
          <a:xfrm>
            <a:off x="11133010" y="2242377"/>
            <a:ext cx="409903" cy="400375"/>
          </a:xfrm>
          <a:prstGeom prst="star6">
            <a:avLst>
              <a:gd name="adj" fmla="val 25420"/>
              <a:gd name="hf" fmla="val 11547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tar: 6 Points 8">
            <a:extLst>
              <a:ext uri="{FF2B5EF4-FFF2-40B4-BE49-F238E27FC236}">
                <a16:creationId xmlns:a16="http://schemas.microsoft.com/office/drawing/2014/main" id="{DB4B9963-21E6-112C-1A32-3C4A134D7E3F}"/>
              </a:ext>
            </a:extLst>
          </p:cNvPr>
          <p:cNvSpPr/>
          <p:nvPr/>
        </p:nvSpPr>
        <p:spPr>
          <a:xfrm>
            <a:off x="7429146" y="4088535"/>
            <a:ext cx="451212" cy="467699"/>
          </a:xfrm>
          <a:prstGeom prst="star6">
            <a:avLst>
              <a:gd name="adj" fmla="val 25420"/>
              <a:gd name="hf" fmla="val 115470"/>
            </a:avLst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Star: 6 Points 10">
            <a:extLst>
              <a:ext uri="{FF2B5EF4-FFF2-40B4-BE49-F238E27FC236}">
                <a16:creationId xmlns:a16="http://schemas.microsoft.com/office/drawing/2014/main" id="{DCC6D3FC-483F-045F-BF3F-D642C124B997}"/>
              </a:ext>
            </a:extLst>
          </p:cNvPr>
          <p:cNvSpPr/>
          <p:nvPr/>
        </p:nvSpPr>
        <p:spPr>
          <a:xfrm>
            <a:off x="10752083" y="4302588"/>
            <a:ext cx="477589" cy="474365"/>
          </a:xfrm>
          <a:prstGeom prst="star6">
            <a:avLst>
              <a:gd name="adj" fmla="val 25420"/>
              <a:gd name="hf" fmla="val 11547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B91F8B-DEFA-E21D-B2D3-703A292B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40C16-995D-25D4-4070-D048B7D6432B}"/>
              </a:ext>
            </a:extLst>
          </p:cNvPr>
          <p:cNvSpPr txBox="1"/>
          <p:nvPr/>
        </p:nvSpPr>
        <p:spPr>
          <a:xfrm>
            <a:off x="1284897" y="4035961"/>
            <a:ext cx="2420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highlight>
                  <a:srgbClr val="FFFF00"/>
                </a:highlight>
                <a:sym typeface="Montserrat Medium"/>
              </a:rPr>
              <a:t>here is my </a:t>
            </a:r>
            <a:r>
              <a:rPr lang="en-US" sz="1800" b="1" u="sng" strike="noStrike" cap="none" dirty="0">
                <a:highlight>
                  <a:srgbClr val="FFFF00"/>
                </a:highlight>
                <a:sym typeface="Montserrat Medium"/>
              </a:rPr>
              <a:t>screenshot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1974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606FAB-7D01-D041-6136-25BD8F842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2" y="1709752"/>
            <a:ext cx="3640127" cy="3644369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88D99EF-4B4E-7099-C222-3074EC43D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530" y="1550098"/>
            <a:ext cx="3655003" cy="4019080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FB2DF13-49DF-0C28-27C9-7163C3955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31" y="1550098"/>
            <a:ext cx="3640127" cy="4581148"/>
          </a:xfrm>
          <a:prstGeom prst="rect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</p:pic>
      <p:pic>
        <p:nvPicPr>
          <p:cNvPr id="17" name="Picture 16" descr="A screenshot of a web page&#10;&#10;Description automatically generated">
            <a:extLst>
              <a:ext uri="{FF2B5EF4-FFF2-40B4-BE49-F238E27FC236}">
                <a16:creationId xmlns:a16="http://schemas.microsoft.com/office/drawing/2014/main" id="{2F824B12-EBDD-249D-DA81-F87670287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0" y="500735"/>
            <a:ext cx="3077241" cy="67518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307547-EAE8-C52A-41BE-95D396E53723}"/>
              </a:ext>
            </a:extLst>
          </p:cNvPr>
          <p:cNvSpPr txBox="1"/>
          <p:nvPr/>
        </p:nvSpPr>
        <p:spPr>
          <a:xfrm>
            <a:off x="5142372" y="501132"/>
            <a:ext cx="47587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1" dirty="0">
                <a:hlinkClick r:id="rId6"/>
              </a:rPr>
              <a:t>https://nordicclick.</a:t>
            </a:r>
            <a:r>
              <a:rPr lang="en-SG" sz="1600" b="1" dirty="0">
                <a:hlinkClick r:id="rId6"/>
              </a:rPr>
              <a:t>com</a:t>
            </a:r>
            <a:r>
              <a:rPr lang="en-SG" sz="1400" b="1" dirty="0">
                <a:hlinkClick r:id="rId6"/>
              </a:rPr>
              <a:t>/resources/google-ads-preview-tool/</a:t>
            </a:r>
            <a:endParaRPr lang="en-SG" sz="1400" b="1" dirty="0"/>
          </a:p>
          <a:p>
            <a:endParaRPr lang="en-SG" sz="1400" b="1" dirty="0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C703B2CB-2A7E-DE45-F98B-48A81C255FCB}"/>
              </a:ext>
            </a:extLst>
          </p:cNvPr>
          <p:cNvSpPr/>
          <p:nvPr/>
        </p:nvSpPr>
        <p:spPr>
          <a:xfrm>
            <a:off x="2554882" y="5400342"/>
            <a:ext cx="540297" cy="56206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CE4FA8E4-82D2-DD67-FD89-4569B65EEA6E}"/>
              </a:ext>
            </a:extLst>
          </p:cNvPr>
          <p:cNvSpPr/>
          <p:nvPr/>
        </p:nvSpPr>
        <p:spPr>
          <a:xfrm>
            <a:off x="6456612" y="5307901"/>
            <a:ext cx="531281" cy="562068"/>
          </a:xfrm>
          <a:prstGeom prst="star5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FF3AA1A7-81C1-F47F-4A5F-56EA25A37D10}"/>
              </a:ext>
            </a:extLst>
          </p:cNvPr>
          <p:cNvSpPr/>
          <p:nvPr/>
        </p:nvSpPr>
        <p:spPr>
          <a:xfrm>
            <a:off x="10466324" y="5708354"/>
            <a:ext cx="482258" cy="559007"/>
          </a:xfrm>
          <a:prstGeom prst="star5">
            <a:avLst>
              <a:gd name="adj" fmla="val 22686"/>
              <a:gd name="hf" fmla="val 105146"/>
              <a:gd name="vf" fmla="val 11055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5E3E7-B1A5-2626-03F6-C581F82F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680C2-CD40-DB6E-B33E-A1EB89FF3F67}"/>
              </a:ext>
            </a:extLst>
          </p:cNvPr>
          <p:cNvSpPr txBox="1"/>
          <p:nvPr/>
        </p:nvSpPr>
        <p:spPr>
          <a:xfrm>
            <a:off x="7642975" y="993215"/>
            <a:ext cx="2420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highlight>
                  <a:srgbClr val="FFFF00"/>
                </a:highlight>
                <a:sym typeface="Montserrat Medium"/>
              </a:rPr>
              <a:t>here is my </a:t>
            </a:r>
            <a:r>
              <a:rPr lang="en-US" sz="1800" b="1" u="sng" strike="noStrike" cap="none" dirty="0">
                <a:highlight>
                  <a:srgbClr val="FFFF00"/>
                </a:highlight>
                <a:sym typeface="Montserrat Medium"/>
              </a:rPr>
              <a:t>screenshot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F34AF-A77B-C629-AF8B-A285D59DFC4A}"/>
              </a:ext>
            </a:extLst>
          </p:cNvPr>
          <p:cNvSpPr txBox="1"/>
          <p:nvPr/>
        </p:nvSpPr>
        <p:spPr>
          <a:xfrm>
            <a:off x="3913259" y="991254"/>
            <a:ext cx="333680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kern="1200" cap="none" dirty="0">
                <a:solidFill>
                  <a:schemeClr val="tx2"/>
                </a:solidFill>
                <a:ea typeface="+mj-ea"/>
                <a:cs typeface="+mj-cs"/>
                <a:sym typeface="Montserrat SemiBold"/>
              </a:rPr>
              <a:t>Using Keywords (Ad mock-ups)</a:t>
            </a:r>
            <a:endParaRPr lang="en-SG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B91C92-4ED4-F4DE-CA08-24D0BD39AD36}"/>
              </a:ext>
            </a:extLst>
          </p:cNvPr>
          <p:cNvSpPr/>
          <p:nvPr/>
        </p:nvSpPr>
        <p:spPr>
          <a:xfrm>
            <a:off x="2050026" y="4203286"/>
            <a:ext cx="1504334" cy="5751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93705E-BCA1-3A6B-FA11-E85C00325502}"/>
              </a:ext>
            </a:extLst>
          </p:cNvPr>
          <p:cNvSpPr/>
          <p:nvPr/>
        </p:nvSpPr>
        <p:spPr>
          <a:xfrm>
            <a:off x="5855110" y="3736249"/>
            <a:ext cx="1553495" cy="575187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AF1FC2-174C-8176-E963-9AA88E2B0CFE}"/>
              </a:ext>
            </a:extLst>
          </p:cNvPr>
          <p:cNvSpPr/>
          <p:nvPr/>
        </p:nvSpPr>
        <p:spPr>
          <a:xfrm>
            <a:off x="9871588" y="4355686"/>
            <a:ext cx="1504334" cy="57518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597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566687" y="914400"/>
            <a:ext cx="8982425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E087CB-2E65-50CF-D8BC-179CA2226D89}"/>
              </a:ext>
            </a:extLst>
          </p:cNvPr>
          <p:cNvSpPr/>
          <p:nvPr/>
        </p:nvSpPr>
        <p:spPr>
          <a:xfrm>
            <a:off x="3420009" y="1411607"/>
            <a:ext cx="5173405" cy="2051685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62631-695F-0381-3118-328A8DE183CF}"/>
              </a:ext>
            </a:extLst>
          </p:cNvPr>
          <p:cNvSpPr txBox="1"/>
          <p:nvPr/>
        </p:nvSpPr>
        <p:spPr>
          <a:xfrm>
            <a:off x="3881207" y="1981079"/>
            <a:ext cx="4492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0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Marketing Plan </a:t>
            </a:r>
            <a:endParaRPr lang="en-SG" sz="40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A spoon and fork on a napkin&#10;&#10;Description automatically generated">
            <a:extLst>
              <a:ext uri="{FF2B5EF4-FFF2-40B4-BE49-F238E27FC236}">
                <a16:creationId xmlns:a16="http://schemas.microsoft.com/office/drawing/2014/main" id="{A678C98D-C7FB-93B2-F925-F1ABAFD7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312206" y="1743229"/>
            <a:ext cx="1433845" cy="1212023"/>
          </a:xfrm>
          <a:prstGeom prst="rect">
            <a:avLst/>
          </a:prstGeom>
        </p:spPr>
      </p:pic>
      <p:pic>
        <p:nvPicPr>
          <p:cNvPr id="1026" name="Picture 2" descr="How to Make a Marketing Plan Presentation in PowerPoint">
            <a:extLst>
              <a:ext uri="{FF2B5EF4-FFF2-40B4-BE49-F238E27FC236}">
                <a16:creationId xmlns:a16="http://schemas.microsoft.com/office/drawing/2014/main" id="{3322523E-FAFB-86B5-D36A-E07C6B68F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910" y="3656739"/>
            <a:ext cx="2643601" cy="178965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3F775-D838-C293-D3B9-5D130C30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34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606FAB-7D01-D041-6136-25BD8F842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" y="1640433"/>
            <a:ext cx="5284912" cy="4929082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88D99EF-4B4E-7099-C222-3074EC43D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57" y="1601435"/>
            <a:ext cx="4867428" cy="4969997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17" name="Picture 16" descr="A screenshot of a web page&#10;&#10;Description automatically generated">
            <a:extLst>
              <a:ext uri="{FF2B5EF4-FFF2-40B4-BE49-F238E27FC236}">
                <a16:creationId xmlns:a16="http://schemas.microsoft.com/office/drawing/2014/main" id="{2F824B12-EBDD-249D-DA81-F87670287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0" y="500735"/>
            <a:ext cx="3077241" cy="67518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307547-EAE8-C52A-41BE-95D396E53723}"/>
              </a:ext>
            </a:extLst>
          </p:cNvPr>
          <p:cNvSpPr txBox="1"/>
          <p:nvPr/>
        </p:nvSpPr>
        <p:spPr>
          <a:xfrm>
            <a:off x="5142372" y="501132"/>
            <a:ext cx="47587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1" dirty="0">
                <a:hlinkClick r:id="rId5"/>
              </a:rPr>
              <a:t>https://nordicclick.</a:t>
            </a:r>
            <a:r>
              <a:rPr lang="en-SG" sz="1600" b="1" dirty="0">
                <a:hlinkClick r:id="rId5"/>
              </a:rPr>
              <a:t>com</a:t>
            </a:r>
            <a:r>
              <a:rPr lang="en-SG" sz="1400" b="1" dirty="0">
                <a:hlinkClick r:id="rId5"/>
              </a:rPr>
              <a:t>/resources/google-ads-preview-tool/</a:t>
            </a:r>
            <a:endParaRPr lang="en-SG" sz="1400" b="1" dirty="0"/>
          </a:p>
          <a:p>
            <a:endParaRPr lang="en-SG" sz="1400" b="1" dirty="0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C703B2CB-2A7E-DE45-F98B-48A81C255FCB}"/>
              </a:ext>
            </a:extLst>
          </p:cNvPr>
          <p:cNvSpPr/>
          <p:nvPr/>
        </p:nvSpPr>
        <p:spPr>
          <a:xfrm>
            <a:off x="5196569" y="4194473"/>
            <a:ext cx="540297" cy="562068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FF3AA1A7-81C1-F47F-4A5F-56EA25A37D10}"/>
              </a:ext>
            </a:extLst>
          </p:cNvPr>
          <p:cNvSpPr/>
          <p:nvPr/>
        </p:nvSpPr>
        <p:spPr>
          <a:xfrm>
            <a:off x="11316158" y="5050405"/>
            <a:ext cx="482258" cy="559007"/>
          </a:xfrm>
          <a:prstGeom prst="star5">
            <a:avLst>
              <a:gd name="adj" fmla="val 22686"/>
              <a:gd name="hf" fmla="val 105146"/>
              <a:gd name="vf" fmla="val 110557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5E3E7-B1A5-2626-03F6-C581F82F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680C2-CD40-DB6E-B33E-A1EB89FF3F67}"/>
              </a:ext>
            </a:extLst>
          </p:cNvPr>
          <p:cNvSpPr txBox="1"/>
          <p:nvPr/>
        </p:nvSpPr>
        <p:spPr>
          <a:xfrm>
            <a:off x="7642975" y="993215"/>
            <a:ext cx="2420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highlight>
                  <a:srgbClr val="FFFF00"/>
                </a:highlight>
                <a:sym typeface="Montserrat Medium"/>
              </a:rPr>
              <a:t>here is my </a:t>
            </a:r>
            <a:r>
              <a:rPr lang="en-US" sz="1800" b="1" u="sng" strike="noStrike" cap="none" dirty="0">
                <a:highlight>
                  <a:srgbClr val="FFFF00"/>
                </a:highlight>
                <a:sym typeface="Montserrat Medium"/>
              </a:rPr>
              <a:t>screenshot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F34AF-A77B-C629-AF8B-A285D59DFC4A}"/>
              </a:ext>
            </a:extLst>
          </p:cNvPr>
          <p:cNvSpPr txBox="1"/>
          <p:nvPr/>
        </p:nvSpPr>
        <p:spPr>
          <a:xfrm>
            <a:off x="3913259" y="991254"/>
            <a:ext cx="333680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kern="1200" cap="none" dirty="0">
                <a:solidFill>
                  <a:schemeClr val="tx2"/>
                </a:solidFill>
                <a:ea typeface="+mj-ea"/>
                <a:cs typeface="+mj-cs"/>
                <a:sym typeface="Montserrat SemiBold"/>
              </a:rPr>
              <a:t>Using Keywords (Ad mock-ups)</a:t>
            </a:r>
            <a:endParaRPr lang="en-SG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B91C92-4ED4-F4DE-CA08-24D0BD39AD36}"/>
              </a:ext>
            </a:extLst>
          </p:cNvPr>
          <p:cNvSpPr/>
          <p:nvPr/>
        </p:nvSpPr>
        <p:spPr>
          <a:xfrm>
            <a:off x="3244645" y="4896464"/>
            <a:ext cx="2064774" cy="14598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9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AF1FC2-174C-8176-E963-9AA88E2B0CFE}"/>
              </a:ext>
            </a:extLst>
          </p:cNvPr>
          <p:cNvSpPr/>
          <p:nvPr/>
        </p:nvSpPr>
        <p:spPr>
          <a:xfrm>
            <a:off x="8852978" y="5080665"/>
            <a:ext cx="2039050" cy="1155087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5736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FB2DF13-49DF-0C28-27C9-7163C395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77" y="1567832"/>
            <a:ext cx="4394943" cy="5171377"/>
          </a:xfrm>
          <a:prstGeom prst="rect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</p:pic>
      <p:pic>
        <p:nvPicPr>
          <p:cNvPr id="17" name="Picture 16" descr="A screenshot of a web page&#10;&#10;Description automatically generated">
            <a:extLst>
              <a:ext uri="{FF2B5EF4-FFF2-40B4-BE49-F238E27FC236}">
                <a16:creationId xmlns:a16="http://schemas.microsoft.com/office/drawing/2014/main" id="{2F824B12-EBDD-249D-DA81-F87670287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0" y="500735"/>
            <a:ext cx="3077241" cy="67518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307547-EAE8-C52A-41BE-95D396E53723}"/>
              </a:ext>
            </a:extLst>
          </p:cNvPr>
          <p:cNvSpPr txBox="1"/>
          <p:nvPr/>
        </p:nvSpPr>
        <p:spPr>
          <a:xfrm>
            <a:off x="5142372" y="501132"/>
            <a:ext cx="47587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1" dirty="0">
                <a:hlinkClick r:id="rId4"/>
              </a:rPr>
              <a:t>https://nordicclick.</a:t>
            </a:r>
            <a:r>
              <a:rPr lang="en-SG" sz="1600" b="1" dirty="0">
                <a:hlinkClick r:id="rId4"/>
              </a:rPr>
              <a:t>com</a:t>
            </a:r>
            <a:r>
              <a:rPr lang="en-SG" sz="1400" b="1" dirty="0">
                <a:hlinkClick r:id="rId4"/>
              </a:rPr>
              <a:t>/resources/google-ads-preview-tool/</a:t>
            </a:r>
            <a:endParaRPr lang="en-SG" sz="1400" b="1" dirty="0"/>
          </a:p>
          <a:p>
            <a:endParaRPr lang="en-SG" sz="1400" b="1" dirty="0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CE4FA8E4-82D2-DD67-FD89-4569B65EEA6E}"/>
              </a:ext>
            </a:extLst>
          </p:cNvPr>
          <p:cNvSpPr/>
          <p:nvPr/>
        </p:nvSpPr>
        <p:spPr>
          <a:xfrm>
            <a:off x="8496386" y="3547344"/>
            <a:ext cx="860257" cy="742499"/>
          </a:xfrm>
          <a:prstGeom prst="star5">
            <a:avLst/>
          </a:prstGeom>
          <a:solidFill>
            <a:srgbClr val="00B05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5E3E7-B1A5-2626-03F6-C581F82F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680C2-CD40-DB6E-B33E-A1EB89FF3F67}"/>
              </a:ext>
            </a:extLst>
          </p:cNvPr>
          <p:cNvSpPr txBox="1"/>
          <p:nvPr/>
        </p:nvSpPr>
        <p:spPr>
          <a:xfrm>
            <a:off x="7642975" y="993215"/>
            <a:ext cx="2420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highlight>
                  <a:srgbClr val="FFFF00"/>
                </a:highlight>
                <a:sym typeface="Montserrat Medium"/>
              </a:rPr>
              <a:t>here is my </a:t>
            </a:r>
            <a:r>
              <a:rPr lang="en-US" sz="1800" b="1" u="sng" strike="noStrike" cap="none" dirty="0">
                <a:highlight>
                  <a:srgbClr val="FFFF00"/>
                </a:highlight>
                <a:sym typeface="Montserrat Medium"/>
              </a:rPr>
              <a:t>screenshot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3F34AF-A77B-C629-AF8B-A285D59DFC4A}"/>
              </a:ext>
            </a:extLst>
          </p:cNvPr>
          <p:cNvSpPr txBox="1"/>
          <p:nvPr/>
        </p:nvSpPr>
        <p:spPr>
          <a:xfrm>
            <a:off x="3913259" y="991254"/>
            <a:ext cx="333680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kern="1200" cap="none" dirty="0">
                <a:solidFill>
                  <a:schemeClr val="tx2"/>
                </a:solidFill>
                <a:ea typeface="+mj-ea"/>
                <a:cs typeface="+mj-cs"/>
                <a:sym typeface="Montserrat SemiBold"/>
              </a:rPr>
              <a:t>Using Keywords (Ad mock-ups)</a:t>
            </a:r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93705E-BCA1-3A6B-FA11-E85C00325502}"/>
              </a:ext>
            </a:extLst>
          </p:cNvPr>
          <p:cNvSpPr/>
          <p:nvPr/>
        </p:nvSpPr>
        <p:spPr>
          <a:xfrm>
            <a:off x="5855110" y="3736249"/>
            <a:ext cx="2121234" cy="1058950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9382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1" name="Rectangle 64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08EA1A14-7F65-0A73-C7B8-87AA02455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14" y="2308736"/>
            <a:ext cx="10988566" cy="384863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5E06843C-2FD0-46AF-5FA7-CC0BE769D4FC}"/>
              </a:ext>
            </a:extLst>
          </p:cNvPr>
          <p:cNvSpPr/>
          <p:nvPr/>
        </p:nvSpPr>
        <p:spPr>
          <a:xfrm>
            <a:off x="6385029" y="2465000"/>
            <a:ext cx="425669" cy="6301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Google Shape;630;g2740ba676fe_0_379">
            <a:extLst>
              <a:ext uri="{FF2B5EF4-FFF2-40B4-BE49-F238E27FC236}">
                <a16:creationId xmlns:a16="http://schemas.microsoft.com/office/drawing/2014/main" id="{C9697B9D-BFE7-DE4B-352F-23C2A02366BE}"/>
              </a:ext>
            </a:extLst>
          </p:cNvPr>
          <p:cNvSpPr txBox="1"/>
          <p:nvPr/>
        </p:nvSpPr>
        <p:spPr>
          <a:xfrm>
            <a:off x="478346" y="434223"/>
            <a:ext cx="6332352" cy="1298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lnSpcReduction="10000"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41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 Search Engine </a:t>
            </a:r>
            <a:r>
              <a:rPr lang="en-US" sz="4100" b="1" dirty="0">
                <a:latin typeface="+mj-lt"/>
                <a:ea typeface="+mj-ea"/>
                <a:cs typeface="+mj-cs"/>
                <a:sym typeface="Montserrat SemiBold"/>
              </a:rPr>
              <a:t>Optimization</a:t>
            </a:r>
            <a:r>
              <a:rPr lang="en-US" sz="41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 </a:t>
            </a: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41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(Google Display Network Ads)</a:t>
            </a:r>
            <a:endParaRPr lang="en-US" sz="4100" b="0" i="0" u="none" strike="noStrike" kern="1200" cap="none" dirty="0">
              <a:solidFill>
                <a:schemeClr val="tx1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Google Shape;635;g2740ba676fe_0_379">
            <a:extLst>
              <a:ext uri="{FF2B5EF4-FFF2-40B4-BE49-F238E27FC236}">
                <a16:creationId xmlns:a16="http://schemas.microsoft.com/office/drawing/2014/main" id="{BBFBDC24-4670-19C1-EB35-6D8C4995B9E2}"/>
              </a:ext>
            </a:extLst>
          </p:cNvPr>
          <p:cNvSpPr txBox="1"/>
          <p:nvPr/>
        </p:nvSpPr>
        <p:spPr>
          <a:xfrm>
            <a:off x="7289044" y="842522"/>
            <a:ext cx="3920243" cy="11289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sz="1600" b="0" u="sng" strike="noStrike" cap="none" dirty="0">
                <a:sym typeface="Montserrat Medium"/>
                <a:hlinkClick r:id="rId3"/>
              </a:rPr>
              <a:t>https://www.canva.com/web-ads/templates/</a:t>
            </a:r>
            <a:r>
              <a:rPr lang="en-US" sz="1600" b="0" u="sng" strike="noStrike" cap="none" dirty="0">
                <a:highlight>
                  <a:srgbClr val="FFFF00"/>
                </a:highlight>
                <a:sym typeface="Montserrat Medium"/>
                <a:hlinkClick r:id="rId3"/>
              </a:rPr>
              <a:t>mobile-banner-ads</a:t>
            </a:r>
            <a:r>
              <a:rPr lang="en-US" sz="1600" b="0" i="1" u="sng" strike="noStrike" cap="none" dirty="0">
                <a:highlight>
                  <a:srgbClr val="FFFF00"/>
                </a:highlight>
                <a:sym typeface="Montserrat Medium"/>
                <a:hlinkClick r:id="rId3"/>
              </a:rPr>
              <a:t>/</a:t>
            </a:r>
            <a:endParaRPr lang="en-US" sz="1600" b="0" i="1" u="sng" strike="noStrike" cap="none" dirty="0">
              <a:highlight>
                <a:srgbClr val="FFFF00"/>
              </a:highlight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endParaRPr lang="en-US" sz="1600" i="1" dirty="0">
              <a:highlight>
                <a:srgbClr val="FFFF00"/>
              </a:highlight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sz="1600" i="1" dirty="0">
                <a:highlight>
                  <a:srgbClr val="FFFF00"/>
                </a:highlight>
                <a:sym typeface="Montserrat Medium"/>
              </a:rPr>
              <a:t>My S</a:t>
            </a:r>
            <a:r>
              <a:rPr lang="en-US" sz="1600" b="0" u="none" strike="noStrike" cap="none" dirty="0">
                <a:highlight>
                  <a:srgbClr val="FFFF00"/>
                </a:highlight>
                <a:sym typeface="Montserrat Medium"/>
              </a:rPr>
              <a:t>creenshot A in edit mode </a:t>
            </a:r>
            <a:endParaRPr lang="en-US" sz="1600" b="0" i="1" u="none" strike="noStrike" cap="none" dirty="0">
              <a:highlight>
                <a:srgbClr val="FFFF00"/>
              </a:highlight>
              <a:sym typeface="Montserrat Mediu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6B90E-D52A-A374-E567-B5886826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14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1" name="Rectangle 64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Google Shape;630;g2740ba676fe_0_379"/>
          <p:cNvSpPr txBox="1"/>
          <p:nvPr/>
        </p:nvSpPr>
        <p:spPr>
          <a:xfrm>
            <a:off x="478346" y="434223"/>
            <a:ext cx="6332352" cy="129844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lnSpcReduction="10000"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41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 Search Engine Marketing </a:t>
            </a: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41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(Google Display Network Ads)</a:t>
            </a:r>
            <a:endParaRPr lang="en-US" sz="4100" b="0" i="0" u="none" strike="noStrike" kern="1200" cap="none" dirty="0">
              <a:solidFill>
                <a:schemeClr val="tx1"/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43" name="Rectangle 64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ectangle 64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7B94C5F5-1C67-780D-65E3-9CFF26E14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2237616"/>
            <a:ext cx="11004331" cy="410699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36333606-B869-45F2-27E2-06B6FFC34375}"/>
              </a:ext>
            </a:extLst>
          </p:cNvPr>
          <p:cNvSpPr/>
          <p:nvPr/>
        </p:nvSpPr>
        <p:spPr>
          <a:xfrm>
            <a:off x="7289044" y="2459421"/>
            <a:ext cx="425669" cy="6976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ABD54-3857-86FA-C17D-58B83E9B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73</a:t>
            </a:fld>
            <a:endParaRPr lang="en-US"/>
          </a:p>
        </p:txBody>
      </p:sp>
      <p:sp>
        <p:nvSpPr>
          <p:cNvPr id="3" name="Google Shape;635;g2740ba676fe_0_379">
            <a:extLst>
              <a:ext uri="{FF2B5EF4-FFF2-40B4-BE49-F238E27FC236}">
                <a16:creationId xmlns:a16="http://schemas.microsoft.com/office/drawing/2014/main" id="{3767947F-4B3C-A28C-D670-096A6FC65ADD}"/>
              </a:ext>
            </a:extLst>
          </p:cNvPr>
          <p:cNvSpPr txBox="1"/>
          <p:nvPr/>
        </p:nvSpPr>
        <p:spPr>
          <a:xfrm>
            <a:off x="7289044" y="842522"/>
            <a:ext cx="3920243" cy="11289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sz="1600" b="0" u="sng" strike="noStrike" cap="none" dirty="0">
                <a:sym typeface="Montserrat Medium"/>
                <a:hlinkClick r:id="rId3"/>
              </a:rPr>
              <a:t>https://www.canva.com/web-ads/templates/</a:t>
            </a:r>
            <a:r>
              <a:rPr lang="en-US" sz="1600" b="0" u="sng" strike="noStrike" cap="none" dirty="0">
                <a:highlight>
                  <a:srgbClr val="FFFF00"/>
                </a:highlight>
                <a:sym typeface="Montserrat Medium"/>
                <a:hlinkClick r:id="rId3"/>
              </a:rPr>
              <a:t>mobile-banner-ads</a:t>
            </a:r>
            <a:r>
              <a:rPr lang="en-US" sz="1600" b="0" i="1" u="sng" strike="noStrike" cap="none" dirty="0">
                <a:highlight>
                  <a:srgbClr val="FFFF00"/>
                </a:highlight>
                <a:sym typeface="Montserrat Medium"/>
                <a:hlinkClick r:id="rId3"/>
              </a:rPr>
              <a:t>/</a:t>
            </a:r>
            <a:endParaRPr lang="en-US" sz="1600" b="0" i="1" u="sng" strike="noStrike" cap="none" dirty="0">
              <a:highlight>
                <a:srgbClr val="FFFF00"/>
              </a:highlight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endParaRPr lang="en-US" sz="1600" i="1" dirty="0">
              <a:highlight>
                <a:srgbClr val="FFFF00"/>
              </a:highlight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sz="1600" i="1" dirty="0">
                <a:highlight>
                  <a:srgbClr val="FFFF00"/>
                </a:highlight>
                <a:sym typeface="Montserrat Medium"/>
              </a:rPr>
              <a:t>My S</a:t>
            </a:r>
            <a:r>
              <a:rPr lang="en-US" sz="1600" b="0" u="none" strike="noStrike" cap="none" dirty="0">
                <a:highlight>
                  <a:srgbClr val="FFFF00"/>
                </a:highlight>
                <a:sym typeface="Montserrat Medium"/>
              </a:rPr>
              <a:t>creenshot B in edit mode</a:t>
            </a:r>
            <a:endParaRPr lang="en-US" sz="1600" b="0" i="1" u="none" strike="noStrike" cap="none" dirty="0">
              <a:highlight>
                <a:srgbClr val="FFFF00"/>
              </a:highlight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16143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1" name="Rectangle 64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Google Shape;630;g2740ba676fe_0_379"/>
          <p:cNvSpPr txBox="1"/>
          <p:nvPr/>
        </p:nvSpPr>
        <p:spPr>
          <a:xfrm>
            <a:off x="514609" y="808882"/>
            <a:ext cx="5096249" cy="112806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3200" b="1" i="0" u="none" strike="noStrike" cap="none" dirty="0">
                <a:latin typeface="+mj-lt"/>
                <a:ea typeface="+mj-ea"/>
                <a:cs typeface="+mj-cs"/>
                <a:sym typeface="Montserrat SemiBold"/>
              </a:rPr>
              <a:t>Search Engine Marketing (Google </a:t>
            </a:r>
            <a:r>
              <a:rPr lang="en-US" sz="3600" b="1" i="0" u="none" strike="noStrike" cap="none" dirty="0">
                <a:latin typeface="+mj-lt"/>
                <a:ea typeface="+mj-ea"/>
                <a:cs typeface="+mj-cs"/>
                <a:sym typeface="Montserrat SemiBold"/>
              </a:rPr>
              <a:t>Display</a:t>
            </a:r>
            <a:r>
              <a:rPr lang="en-US" sz="3200" b="1" i="0" u="none" strike="noStrike" cap="none" dirty="0">
                <a:latin typeface="+mj-lt"/>
                <a:ea typeface="+mj-ea"/>
                <a:cs typeface="+mj-cs"/>
                <a:sym typeface="Montserrat SemiBold"/>
              </a:rPr>
              <a:t> Network Ads)</a:t>
            </a:r>
            <a:endParaRPr lang="en-US" sz="3200" b="0" i="0" u="none" strike="noStrike" cap="none" dirty="0"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7" name="Rectangle 64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2CBCD60-C2C9-6502-E6ED-7FB38B7DC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5" y="2177025"/>
            <a:ext cx="10032584" cy="3872094"/>
          </a:xfrm>
          <a:prstGeom prst="rect">
            <a:avLst/>
          </a:prstGeom>
        </p:spPr>
      </p:pic>
      <p:sp>
        <p:nvSpPr>
          <p:cNvPr id="4" name="Google Shape;635;g2740ba676fe_0_379"/>
          <p:cNvSpPr txBox="1"/>
          <p:nvPr/>
        </p:nvSpPr>
        <p:spPr>
          <a:xfrm>
            <a:off x="6676216" y="1083484"/>
            <a:ext cx="3524631" cy="11402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85000" lnSpcReduction="20000"/>
          </a:bodyPr>
          <a:lstStyle/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sz="2000" b="0" u="sng" strike="noStrike" cap="none" dirty="0">
                <a:sym typeface="Montserrat Medium"/>
                <a:hlinkClick r:id="rId3"/>
              </a:rPr>
              <a:t>https://www.canva.com/web-ads/templates/</a:t>
            </a:r>
            <a:r>
              <a:rPr lang="en-US" sz="2000" u="sng" dirty="0">
                <a:highlight>
                  <a:srgbClr val="FFFF00"/>
                </a:highlight>
                <a:sym typeface="Montserrat Medium"/>
                <a:hlinkClick r:id="rId3"/>
              </a:rPr>
              <a:t>halfpage</a:t>
            </a:r>
            <a:r>
              <a:rPr lang="en-US" sz="2000" b="0" u="sng" strike="noStrike" cap="none" dirty="0">
                <a:highlight>
                  <a:srgbClr val="FFFF00"/>
                </a:highlight>
                <a:sym typeface="Montserrat Medium"/>
                <a:hlinkClick r:id="rId3"/>
              </a:rPr>
              <a:t>-ads/</a:t>
            </a:r>
            <a:endParaRPr lang="en-US" sz="2000" b="0" u="sng" strike="noStrike" cap="none" dirty="0">
              <a:highlight>
                <a:srgbClr val="FFFF00"/>
              </a:highlight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endParaRPr lang="en-US" sz="2000" u="sng" dirty="0"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sz="2000" b="1" dirty="0">
                <a:highlight>
                  <a:srgbClr val="FFFF00"/>
                </a:highlight>
                <a:sym typeface="Montserrat Medium"/>
              </a:rPr>
              <a:t>My S</a:t>
            </a:r>
            <a:r>
              <a:rPr lang="en-US" sz="2000" b="1" u="none" strike="noStrike" cap="none" dirty="0">
                <a:highlight>
                  <a:srgbClr val="FFFF00"/>
                </a:highlight>
                <a:sym typeface="Montserrat Medium"/>
              </a:rPr>
              <a:t>creenshot A - in edit mode</a:t>
            </a:r>
            <a:endParaRPr lang="en-US" sz="2000" b="1" i="1" u="none" strike="noStrike" cap="none" dirty="0">
              <a:highlight>
                <a:srgbClr val="FFFF00"/>
              </a:highlight>
              <a:sym typeface="Montserrat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10D33-22C1-359C-2B8A-03C70A10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199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1" name="Rectangle 64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Google Shape;630;g2740ba676fe_0_379"/>
          <p:cNvSpPr txBox="1"/>
          <p:nvPr/>
        </p:nvSpPr>
        <p:spPr>
          <a:xfrm>
            <a:off x="439659" y="648763"/>
            <a:ext cx="5364084" cy="147039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3400" b="1" i="0" u="none" strike="noStrike" cap="none" dirty="0">
                <a:latin typeface="+mj-lt"/>
                <a:ea typeface="+mj-ea"/>
                <a:cs typeface="+mj-cs"/>
                <a:sym typeface="Montserrat SemiBold"/>
              </a:rPr>
              <a:t>Search Engine Marketing (Google Display Network Ads)</a:t>
            </a:r>
            <a:endParaRPr lang="en-US" sz="3400" b="0" i="0" u="none" strike="noStrike" cap="none" dirty="0"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7" name="Rectangle 64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635;g2740ba676fe_0_379"/>
          <p:cNvSpPr txBox="1"/>
          <p:nvPr/>
        </p:nvSpPr>
        <p:spPr>
          <a:xfrm>
            <a:off x="6676216" y="1083484"/>
            <a:ext cx="4108817" cy="11402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/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sz="2000" b="0" u="sng" strike="noStrike" cap="none" dirty="0">
                <a:sym typeface="Montserrat Medium"/>
                <a:hlinkClick r:id="rId2"/>
              </a:rPr>
              <a:t>https://www.canva.com/web-ads/templates/</a:t>
            </a:r>
            <a:r>
              <a:rPr lang="en-US" sz="2000" u="sng" dirty="0">
                <a:highlight>
                  <a:srgbClr val="FFFF00"/>
                </a:highlight>
                <a:sym typeface="Montserrat Medium"/>
                <a:hlinkClick r:id="rId2"/>
              </a:rPr>
              <a:t>halfpage</a:t>
            </a:r>
            <a:r>
              <a:rPr lang="en-US" sz="2000" b="0" u="sng" strike="noStrike" cap="none" dirty="0">
                <a:highlight>
                  <a:srgbClr val="FFFF00"/>
                </a:highlight>
                <a:sym typeface="Montserrat Medium"/>
                <a:hlinkClick r:id="rId2"/>
              </a:rPr>
              <a:t>-ads/</a:t>
            </a:r>
            <a:endParaRPr lang="en-US" sz="2000" b="0" u="sng" strike="noStrike" cap="none" dirty="0">
              <a:highlight>
                <a:srgbClr val="FFFF00"/>
              </a:highlight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endParaRPr lang="en-US" sz="2000" u="sng" dirty="0"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sz="2000" b="1" dirty="0">
                <a:highlight>
                  <a:srgbClr val="FFFF00"/>
                </a:highlight>
                <a:sym typeface="Montserrat Medium"/>
              </a:rPr>
              <a:t>My S</a:t>
            </a:r>
            <a:r>
              <a:rPr lang="en-US" sz="2000" b="1" u="none" strike="noStrike" cap="none" dirty="0">
                <a:highlight>
                  <a:srgbClr val="FFFF00"/>
                </a:highlight>
                <a:sym typeface="Montserrat Medium"/>
              </a:rPr>
              <a:t>creenshot B – in edit mode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5C5110-3236-85AB-3AC6-5C4B71F9D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5" y="2223688"/>
            <a:ext cx="10032585" cy="39832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C67EB-5D63-D5ED-91CC-77C5A5C7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58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1" name="Rectangle 64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Google Shape;630;g2740ba676fe_0_379"/>
          <p:cNvSpPr txBox="1"/>
          <p:nvPr/>
        </p:nvSpPr>
        <p:spPr>
          <a:xfrm>
            <a:off x="427174" y="651013"/>
            <a:ext cx="5347683" cy="133323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3400" b="1" i="0" u="none" strike="noStrike" cap="none" dirty="0">
                <a:latin typeface="+mj-lt"/>
                <a:ea typeface="+mj-ea"/>
                <a:cs typeface="+mj-cs"/>
                <a:sym typeface="Montserrat SemiBold"/>
              </a:rPr>
              <a:t>Search Engine Marketing (Google Display Network Ads)</a:t>
            </a:r>
            <a:endParaRPr lang="en-US" sz="3400" b="0" i="0" u="none" strike="noStrike" cap="none" dirty="0">
              <a:latin typeface="+mj-lt"/>
              <a:ea typeface="+mj-ea"/>
              <a:cs typeface="+mj-cs"/>
              <a:sym typeface="Arial"/>
            </a:endParaRPr>
          </a:p>
        </p:txBody>
      </p: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7" name="Rectangle 64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C67EB-5D63-D5ED-91CC-77C5A5C7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 descr="A screenshot of a menu&#10;&#10;Description automatically generated">
            <a:extLst>
              <a:ext uri="{FF2B5EF4-FFF2-40B4-BE49-F238E27FC236}">
                <a16:creationId xmlns:a16="http://schemas.microsoft.com/office/drawing/2014/main" id="{BB74018D-4CC6-AB3C-0A5D-B09881B70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5" y="2180784"/>
            <a:ext cx="8625510" cy="4148262"/>
          </a:xfrm>
          <a:prstGeom prst="rect">
            <a:avLst/>
          </a:prstGeom>
        </p:spPr>
      </p:pic>
      <p:sp>
        <p:nvSpPr>
          <p:cNvPr id="7" name="Google Shape;635;g2740ba676fe_0_379">
            <a:extLst>
              <a:ext uri="{FF2B5EF4-FFF2-40B4-BE49-F238E27FC236}">
                <a16:creationId xmlns:a16="http://schemas.microsoft.com/office/drawing/2014/main" id="{E52F2ECA-4AD8-4A42-05D3-E6B26CBECC23}"/>
              </a:ext>
            </a:extLst>
          </p:cNvPr>
          <p:cNvSpPr txBox="1"/>
          <p:nvPr/>
        </p:nvSpPr>
        <p:spPr>
          <a:xfrm>
            <a:off x="6417144" y="978407"/>
            <a:ext cx="3719856" cy="114410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b="0" u="sng" strike="noStrike" cap="none" dirty="0">
                <a:sym typeface="Montserrat Medium"/>
                <a:hlinkClick r:id="rId3"/>
              </a:rPr>
              <a:t>https://www.canva.com/web-ads/templates/</a:t>
            </a:r>
            <a:r>
              <a:rPr lang="en-US" b="0" u="sng" strike="noStrike" cap="none" dirty="0">
                <a:highlight>
                  <a:srgbClr val="FFFF00"/>
                </a:highlight>
                <a:sym typeface="Montserrat Medium"/>
                <a:hlinkClick r:id="rId3"/>
              </a:rPr>
              <a:t>billboard-ads</a:t>
            </a:r>
            <a:r>
              <a:rPr lang="en-US" b="0" u="sng" strike="noStrike" cap="none" dirty="0">
                <a:sym typeface="Montserrat Medium"/>
                <a:hlinkClick r:id="rId3"/>
              </a:rPr>
              <a:t>/</a:t>
            </a:r>
            <a:endParaRPr lang="en-US" b="0" u="sng" strike="noStrike" cap="none" dirty="0">
              <a:sym typeface="Montserrat Medium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000"/>
            </a:pPr>
            <a:endParaRPr lang="en-US" b="1" dirty="0">
              <a:highlight>
                <a:srgbClr val="FFFF00"/>
              </a:highlight>
              <a:sym typeface="Montserrat Medium"/>
            </a:endParaRPr>
          </a:p>
          <a:p>
            <a:pPr marL="228600">
              <a:lnSpc>
                <a:spcPct val="90000"/>
              </a:lnSpc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b="1" dirty="0">
                <a:highlight>
                  <a:srgbClr val="FFFF00"/>
                </a:highlight>
                <a:sym typeface="Montserrat Medium"/>
              </a:rPr>
              <a:t>My S</a:t>
            </a:r>
            <a:r>
              <a:rPr lang="en-US" b="1" u="none" strike="noStrike" cap="none" dirty="0">
                <a:highlight>
                  <a:srgbClr val="FFFF00"/>
                </a:highlight>
                <a:sym typeface="Montserrat Medium"/>
              </a:rPr>
              <a:t>creenshot – in edit mode</a:t>
            </a: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endParaRPr lang="en-US" b="0" u="sng" strike="noStrike" cap="none" dirty="0"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endParaRPr lang="en-US" b="0" u="sng" strike="noStrike" cap="none" dirty="0">
              <a:sym typeface="Montserrat Medium"/>
            </a:endParaRPr>
          </a:p>
          <a:p>
            <a:pPr marL="4572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91919"/>
              </a:buClr>
              <a:buSzPts val="2000"/>
              <a:buFont typeface="Arial" panose="020B0604020202020204" pitchFamily="34" charset="0"/>
              <a:buChar char="•"/>
            </a:pPr>
            <a:endParaRPr lang="en-US" b="0" i="1" u="none" strike="noStrike" cap="none" dirty="0">
              <a:sym typeface="Montserrat Medium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</a:pPr>
            <a:endParaRPr lang="en-US" b="0" i="1" u="none" strike="noStrike" cap="none" dirty="0">
              <a:sym typeface="Montserrat Medium"/>
            </a:endParaRP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lang="en-US" b="0" i="1" u="none" strike="noStrike" cap="none" dirty="0"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35304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608322" y="914400"/>
            <a:ext cx="8899155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210746" y="1284173"/>
            <a:ext cx="6011604" cy="1962807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4137288" y="1524196"/>
            <a:ext cx="4473312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0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  </a:t>
            </a:r>
            <a:r>
              <a:rPr lang="en-SG" sz="4000" b="1" dirty="0">
                <a:solidFill>
                  <a:srgbClr val="FFFF00"/>
                </a:solidFill>
                <a:latin typeface="Montserrat SemiBold"/>
                <a:sym typeface="Montserrat SemiBold"/>
              </a:rPr>
              <a:t>SOCIAL MEDIA</a:t>
            </a:r>
            <a:endParaRPr lang="en-SG" sz="4000" b="1" kern="1200" dirty="0">
              <a:solidFill>
                <a:srgbClr val="FFFF00"/>
              </a:solidFill>
              <a:latin typeface="Montserrat SemiBold"/>
              <a:ea typeface="+mn-ea"/>
              <a:cs typeface="+mn-cs"/>
              <a:sym typeface="Montserrat SemiBold"/>
            </a:endParaRP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000" b="1" dirty="0">
                <a:solidFill>
                  <a:srgbClr val="FFFF00"/>
                </a:solidFill>
                <a:latin typeface="Montserrat SemiBold"/>
                <a:sym typeface="Montserrat SemiBold"/>
              </a:rPr>
              <a:t>Marketing </a:t>
            </a: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2A730971-8913-FEF9-BAA6-372A0B1C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441583" y="1781417"/>
            <a:ext cx="1217605" cy="968320"/>
          </a:xfrm>
          <a:prstGeom prst="rect">
            <a:avLst/>
          </a:prstGeom>
        </p:spPr>
      </p:pic>
      <p:pic>
        <p:nvPicPr>
          <p:cNvPr id="6" name="Picture 2" descr="Photo modern social media developing and the future trend of social media">
            <a:extLst>
              <a:ext uri="{FF2B5EF4-FFF2-40B4-BE49-F238E27FC236}">
                <a16:creationId xmlns:a16="http://schemas.microsoft.com/office/drawing/2014/main" id="{6D50EE65-554C-00EE-2E1B-AF9E9F6B8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315585"/>
            <a:ext cx="3061138" cy="196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F4F02-8249-C5EE-B720-CE642D0A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90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608322" y="914400"/>
            <a:ext cx="8899155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710895" y="1284174"/>
            <a:ext cx="5259684" cy="1962807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4587766" y="2117865"/>
            <a:ext cx="3358055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32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Social Media   O</a:t>
            </a:r>
            <a:r>
              <a:rPr lang="en-SG" sz="3200" b="1" i="0" u="none" strike="noStrike" cap="none" dirty="0">
                <a:solidFill>
                  <a:srgbClr val="FFFF00"/>
                </a:solidFill>
                <a:latin typeface="Montserrat SemiBold"/>
                <a:ea typeface="Arial"/>
                <a:cs typeface="Arial"/>
                <a:sym typeface="Montserrat SemiBold"/>
              </a:rPr>
              <a:t>rganic Post</a:t>
            </a:r>
            <a:endParaRPr lang="en-SG" sz="32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2A730971-8913-FEF9-BAA6-372A0B1C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3028036" y="1781417"/>
            <a:ext cx="1217605" cy="968320"/>
          </a:xfrm>
          <a:prstGeom prst="rect">
            <a:avLst/>
          </a:prstGeom>
        </p:spPr>
      </p:pic>
      <p:pic>
        <p:nvPicPr>
          <p:cNvPr id="6" name="Google Shape;96;p1">
            <a:extLst>
              <a:ext uri="{FF2B5EF4-FFF2-40B4-BE49-F238E27FC236}">
                <a16:creationId xmlns:a16="http://schemas.microsoft.com/office/drawing/2014/main" id="{1247A50C-9AA1-6F4C-84EE-4A0F02CF29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6870" y="1437784"/>
            <a:ext cx="2884212" cy="6392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280E5D-C001-ECE0-992F-82A9BAE07052}"/>
              </a:ext>
            </a:extLst>
          </p:cNvPr>
          <p:cNvSpPr txBox="1"/>
          <p:nvPr/>
        </p:nvSpPr>
        <p:spPr>
          <a:xfrm>
            <a:off x="4256690" y="4745416"/>
            <a:ext cx="4690673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7512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2000"/>
            </a:pPr>
            <a:r>
              <a:rPr lang="en-SG" sz="1600" u="sng" dirty="0">
                <a:solidFill>
                  <a:srgbClr val="002060"/>
                </a:solidFill>
                <a:highlight>
                  <a:srgbClr val="FFFFFF"/>
                </a:highlight>
                <a:latin typeface="Montserrat Medium"/>
                <a:sym typeface="Montserrat Medium"/>
              </a:rPr>
              <a:t>https://www.facebOok.com/ads/library/</a:t>
            </a:r>
            <a:endParaRPr lang="en-SG" sz="1600" b="0" u="none" strike="noStrike" cap="none" dirty="0">
              <a:solidFill>
                <a:srgbClr val="002060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FCBF4-2115-285B-5A9F-63A1403F71D1}"/>
              </a:ext>
            </a:extLst>
          </p:cNvPr>
          <p:cNvSpPr txBox="1"/>
          <p:nvPr/>
        </p:nvSpPr>
        <p:spPr>
          <a:xfrm>
            <a:off x="4891255" y="5195581"/>
            <a:ext cx="3358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highlight>
                  <a:srgbClr val="FFFFFF"/>
                </a:highlight>
                <a:hlinkClick r:id="rId4"/>
              </a:rPr>
              <a:t>https://www.in%stagram.com/</a:t>
            </a:r>
            <a:endParaRPr lang="en-SG" dirty="0">
              <a:highlight>
                <a:srgbClr val="FFFFFF"/>
              </a:highlight>
            </a:endParaRPr>
          </a:p>
        </p:txBody>
      </p:sp>
      <p:pic>
        <p:nvPicPr>
          <p:cNvPr id="13" name="Picture 12" descr="A group of icons with text&#10;&#10;Description automatically generated">
            <a:extLst>
              <a:ext uri="{FF2B5EF4-FFF2-40B4-BE49-F238E27FC236}">
                <a16:creationId xmlns:a16="http://schemas.microsoft.com/office/drawing/2014/main" id="{5BDF32A9-2056-4B81-B8BE-87F9DB2F5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509" y="3407063"/>
            <a:ext cx="1986455" cy="117173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4FBF8A-302F-4214-FB08-41ACF875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24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BB2CD-6033-417F-AC1C-19D1816B6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655;g2740ba676fe_0_402">
            <a:extLst>
              <a:ext uri="{FF2B5EF4-FFF2-40B4-BE49-F238E27FC236}">
                <a16:creationId xmlns:a16="http://schemas.microsoft.com/office/drawing/2014/main" id="{CECED39D-BEE7-40A1-4EBB-BEB012668CEB}"/>
              </a:ext>
            </a:extLst>
          </p:cNvPr>
          <p:cNvSpPr txBox="1"/>
          <p:nvPr/>
        </p:nvSpPr>
        <p:spPr>
          <a:xfrm>
            <a:off x="6152967" y="704488"/>
            <a:ext cx="4560708" cy="11564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3200" b="1" i="0" u="none" strike="noStrike" cap="none" dirty="0">
                <a:solidFill>
                  <a:srgbClr val="001845"/>
                </a:solidFill>
                <a:latin typeface="+mj-lt"/>
                <a:ea typeface="+mj-ea"/>
                <a:cs typeface="+mj-cs"/>
                <a:sym typeface="Montserrat SemiBold"/>
              </a:rPr>
              <a:t>Social Media Marketing </a:t>
            </a: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3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  <a:sym typeface="Montserrat SemiBold"/>
              </a:rPr>
              <a:t>(</a:t>
            </a:r>
            <a:r>
              <a:rPr lang="en-US" sz="3200" b="1" i="0" u="none" strike="noStrike" cap="none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  <a:sym typeface="Montserrat SemiBold"/>
              </a:rPr>
              <a:t>Facebook Organic Post</a:t>
            </a:r>
            <a:r>
              <a:rPr lang="en-US" sz="32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  <a:sym typeface="Montserrat SemiBold"/>
              </a:rPr>
              <a:t>)</a:t>
            </a:r>
            <a:endParaRPr lang="en-US" sz="3200" b="1" i="0" u="none" strike="noStrike" cap="none" dirty="0">
              <a:solidFill>
                <a:schemeClr val="accent3">
                  <a:lumMod val="50000"/>
                </a:schemeClr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264199-3E50-4B88-85D8-BB63D0AC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426" y="706068"/>
            <a:ext cx="2770222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Picture 10" descr="A food on a plate&#10;&#10;Description automatically generated">
            <a:extLst>
              <a:ext uri="{FF2B5EF4-FFF2-40B4-BE49-F238E27FC236}">
                <a16:creationId xmlns:a16="http://schemas.microsoft.com/office/drawing/2014/main" id="{4666C167-BAE0-ECCE-4869-A2FC1235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34" y="1184226"/>
            <a:ext cx="2755800" cy="45720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9C3EB9-F9BE-462B-A1DE-DE39CE031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76215" y="5486398"/>
            <a:ext cx="2770205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Content Placeholder 7" descr="A collage of different food items&#10;&#10;Description automatically generated">
            <a:extLst>
              <a:ext uri="{FF2B5EF4-FFF2-40B4-BE49-F238E27FC236}">
                <a16:creationId xmlns:a16="http://schemas.microsoft.com/office/drawing/2014/main" id="{97DAF6D3-B3A0-9A37-AB2A-7524DDEC9A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27" y="1184227"/>
            <a:ext cx="2770207" cy="43719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85D8A7-C975-A6F4-692F-42F914C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853" y="1828564"/>
            <a:ext cx="5213017" cy="4325007"/>
          </a:xfrm>
          <a:ln w="57150">
            <a:solidFill>
              <a:schemeClr val="accent3">
                <a:lumMod val="5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🌶️ </a:t>
            </a:r>
            <a:r>
              <a:rPr lang="en-US" sz="2200" b="1" dirty="0"/>
              <a:t>Craving Authentic Thai Flavors? </a:t>
            </a:r>
            <a:r>
              <a:rPr lang="en-US" sz="2000" b="1" dirty="0"/>
              <a:t>🌶️</a:t>
            </a:r>
          </a:p>
          <a:p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Bring the taste of Thailand right to your doorstep!</a:t>
            </a:r>
          </a:p>
          <a:p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Our mouth-watering dishes are just a click away. </a:t>
            </a:r>
          </a:p>
          <a:p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Whether you're planning a cozy family dinner or a quick lunch, </a:t>
            </a:r>
            <a:r>
              <a:rPr lang="en-US" sz="2000" b="1" dirty="0" err="1">
                <a:ea typeface="ADLaM Display" panose="020F0502020204030204" pitchFamily="2" charset="0"/>
                <a:cs typeface="ADLaM Display" panose="020F0502020204030204" pitchFamily="2" charset="0"/>
              </a:rPr>
              <a:t>Thaitogo</a:t>
            </a:r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 has got you covered with fresh, flavorful dishes delivered right to you! </a:t>
            </a:r>
          </a:p>
          <a:p>
            <a:r>
              <a:rPr lang="en-US" sz="2000" b="1" dirty="0">
                <a:highlight>
                  <a:srgbClr val="FFFF00"/>
                </a:highlight>
                <a:ea typeface="ADLaM Display" panose="020F0502020204030204" pitchFamily="2" charset="0"/>
                <a:cs typeface="ADLaM Display" panose="020F0502020204030204" pitchFamily="2" charset="0"/>
              </a:rPr>
              <a:t>ORDER NOW! CALL NOW @ +65 6396 9696 </a:t>
            </a:r>
          </a:p>
          <a:p>
            <a:r>
              <a:rPr lang="en-US" sz="2000" b="1" dirty="0">
                <a:highlight>
                  <a:srgbClr val="FFFF00"/>
                </a:highlight>
                <a:ea typeface="ADLaM Display" panose="020F0502020204030204" pitchFamily="2" charset="0"/>
                <a:cs typeface="ADLaM Display" panose="020F0502020204030204" pitchFamily="2" charset="0"/>
              </a:rPr>
              <a:t>CLICK the LINK </a:t>
            </a:r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Below:</a:t>
            </a:r>
          </a:p>
          <a:p>
            <a:endParaRPr lang="en-US" sz="2000" b="1" dirty="0"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1800" dirty="0"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2AA58D-2812-578F-A416-8836C8A4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1690" y="-4"/>
            <a:ext cx="833392" cy="6869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B9F016E0-A22F-4470-9D50-9FC8C27F214D}" type="slidenum">
              <a:rPr lang="en-US" smtClean="0"/>
              <a:pPr algn="ctr">
                <a:spcAft>
                  <a:spcPts val="600"/>
                </a:spcAft>
              </a:pPr>
              <a:t>79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6CCE21-2096-A613-D151-1A1BCF7477C8}"/>
              </a:ext>
            </a:extLst>
          </p:cNvPr>
          <p:cNvSpPr txBox="1"/>
          <p:nvPr/>
        </p:nvSpPr>
        <p:spPr>
          <a:xfrm>
            <a:off x="6262754" y="5616173"/>
            <a:ext cx="2948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http://thaitogo.sg/12/Order</a:t>
            </a:r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1D079-C51A-5193-845E-A5FF2A4338D7}"/>
              </a:ext>
            </a:extLst>
          </p:cNvPr>
          <p:cNvSpPr txBox="1"/>
          <p:nvPr/>
        </p:nvSpPr>
        <p:spPr>
          <a:xfrm>
            <a:off x="344774" y="569626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</a:rPr>
              <a:t>#Thaitogo Restaurant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99DB0FFB-9178-E143-26CD-B13BABAF2B66}"/>
              </a:ext>
            </a:extLst>
          </p:cNvPr>
          <p:cNvSpPr/>
          <p:nvPr/>
        </p:nvSpPr>
        <p:spPr>
          <a:xfrm>
            <a:off x="11033767" y="1231316"/>
            <a:ext cx="787895" cy="733474"/>
          </a:xfrm>
          <a:prstGeom prst="lef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FF00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3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103586" y="835573"/>
            <a:ext cx="9995338" cy="517109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704897" y="1074776"/>
            <a:ext cx="5549462" cy="1166198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F55E5-A948-032B-E8BB-772839F88059}"/>
              </a:ext>
            </a:extLst>
          </p:cNvPr>
          <p:cNvSpPr txBox="1"/>
          <p:nvPr/>
        </p:nvSpPr>
        <p:spPr>
          <a:xfrm>
            <a:off x="1292775" y="2431738"/>
            <a:ext cx="3973335" cy="306237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2400" b="1" dirty="0">
                <a:latin typeface="Montserrat SemiBold" panose="00000700000000000000" pitchFamily="2" charset="0"/>
              </a:rPr>
              <a:t>1. </a:t>
            </a:r>
            <a:r>
              <a:rPr lang="en-US" sz="2400" b="1" u="sng" kern="1200" dirty="0">
                <a:latin typeface="Montserrat SemiBold" panose="00000700000000000000" pitchFamily="2" charset="0"/>
                <a:ea typeface="+mn-ea"/>
                <a:cs typeface="+mn-cs"/>
              </a:rPr>
              <a:t>Business Objective</a:t>
            </a:r>
            <a:endParaRPr lang="en-US" sz="2400" b="1" kern="1200" dirty="0">
              <a:latin typeface="Montserrat SemiBold" panose="00000700000000000000" pitchFamily="2" charset="0"/>
              <a:ea typeface="+mn-ea"/>
              <a:cs typeface="+mn-cs"/>
            </a:endParaRPr>
          </a:p>
          <a:p>
            <a:pPr marL="342900" indent="-342900" defTabSz="6675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+mn-ea"/>
                <a:cs typeface="+mn-cs"/>
              </a:rPr>
              <a:t>Increase</a:t>
            </a:r>
            <a:r>
              <a:rPr lang="en-US" sz="2400" b="1" kern="1200" dirty="0">
                <a:solidFill>
                  <a:schemeClr val="tx1"/>
                </a:solidFill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O</a:t>
            </a:r>
            <a:r>
              <a:rPr lang="en-US" sz="2400" b="1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nline Orders </a:t>
            </a:r>
            <a:r>
              <a:rPr 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by </a:t>
            </a:r>
            <a:r>
              <a:rPr lang="en-US" sz="2400" b="1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50% </a:t>
            </a:r>
            <a:r>
              <a:rPr 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in </a:t>
            </a:r>
          </a:p>
          <a:p>
            <a:pPr defTabSz="667512"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    six (</a:t>
            </a:r>
            <a:r>
              <a:rPr 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6) months</a:t>
            </a:r>
          </a:p>
          <a:p>
            <a:pPr marL="342900" indent="-342900" defTabSz="667512">
              <a:spcAft>
                <a:spcPts val="600"/>
              </a:spcAft>
              <a:buFontTx/>
              <a:buChar char="-"/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  <a:p>
            <a:pPr marL="342900" indent="-342900" defTabSz="667512">
              <a:spcAft>
                <a:spcPts val="600"/>
              </a:spcAft>
              <a:buFontTx/>
              <a:buChar char="-"/>
            </a:pPr>
            <a:endPara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  <a:ea typeface="+mn-ea"/>
              <a:cs typeface="+mn-cs"/>
            </a:endParaRPr>
          </a:p>
          <a:p>
            <a:pPr marL="342900" indent="-342900" defTabSz="667512">
              <a:spcAft>
                <a:spcPts val="600"/>
              </a:spcAft>
              <a:buFontTx/>
              <a:buChar char="-"/>
            </a:pPr>
            <a:endPara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pic>
        <p:nvPicPr>
          <p:cNvPr id="8" name="Picture 7" descr="A spoon and fork on a napkin&#10;&#10;Description automatically generated">
            <a:extLst>
              <a:ext uri="{FF2B5EF4-FFF2-40B4-BE49-F238E27FC236}">
                <a16:creationId xmlns:a16="http://schemas.microsoft.com/office/drawing/2014/main" id="{3827CB2E-91A7-7E00-4AE1-2E1899F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706967" y="1312965"/>
            <a:ext cx="1157663" cy="856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A02A7-4958-D8E6-2035-AD0ACD39E5F1}"/>
              </a:ext>
            </a:extLst>
          </p:cNvPr>
          <p:cNvSpPr txBox="1"/>
          <p:nvPr/>
        </p:nvSpPr>
        <p:spPr>
          <a:xfrm>
            <a:off x="5360704" y="2406468"/>
            <a:ext cx="5585820" cy="306237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2400" b="1" dirty="0">
                <a:latin typeface="Montserrat SemiBold" panose="00000700000000000000" pitchFamily="2" charset="0"/>
              </a:rPr>
              <a:t>2. </a:t>
            </a:r>
            <a:r>
              <a:rPr lang="en-US" sz="2400" b="1" u="sng" kern="1200" dirty="0">
                <a:latin typeface="Montserrat SemiBold" panose="00000700000000000000" pitchFamily="2" charset="0"/>
                <a:ea typeface="+mn-ea"/>
                <a:cs typeface="+mn-cs"/>
              </a:rPr>
              <a:t>Target Market</a:t>
            </a:r>
            <a:r>
              <a:rPr lang="en-US" sz="2400" b="1" kern="1200" dirty="0"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</a:p>
          <a:p>
            <a:pPr marL="342900" indent="-342900" defTabSz="6675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u="sng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Millennial and Gen Z </a:t>
            </a:r>
            <a:r>
              <a:rPr lang="en-US" sz="2400" b="1" kern="1200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+mn-ea"/>
                <a:cs typeface="+mn-cs"/>
              </a:rPr>
              <a:t>Malay</a:t>
            </a:r>
            <a:r>
              <a:rPr lang="en-US" sz="2400" b="1" kern="1200" dirty="0">
                <a:solidFill>
                  <a:srgbClr val="003400"/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Couples* </a:t>
            </a:r>
            <a:r>
              <a:rPr lang="en-US" sz="2400" b="1" dirty="0">
                <a:latin typeface="Montserrat SemiBold" panose="00000700000000000000" pitchFamily="2" charset="0"/>
              </a:rPr>
              <a:t>with young children. </a:t>
            </a:r>
          </a:p>
          <a:p>
            <a:pPr defTabSz="667512"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   - Income -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household of upper</a:t>
            </a:r>
          </a:p>
          <a:p>
            <a:pPr defTabSz="667512"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     lower to middle 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income. </a:t>
            </a:r>
          </a:p>
          <a:p>
            <a:pPr defTabSz="667512">
              <a:spcAft>
                <a:spcPts val="600"/>
              </a:spcAft>
            </a:pPr>
            <a:r>
              <a:rPr lang="en-US" sz="2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   - Enjoy </a:t>
            </a:r>
            <a:r>
              <a:rPr lang="en-US" sz="2400" b="1" kern="1200" dirty="0">
                <a:solidFill>
                  <a:srgbClr val="003400"/>
                </a:solidFill>
                <a:latin typeface="Montserrat SemiBold" panose="00000700000000000000" pitchFamily="2" charset="0"/>
                <a:ea typeface="+mn-ea"/>
                <a:cs typeface="+mn-cs"/>
              </a:rPr>
              <a:t>authentic </a:t>
            </a:r>
            <a:r>
              <a:rPr lang="en-US" sz="2400" b="1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Thai</a:t>
            </a:r>
            <a:r>
              <a:rPr lang="en-US" sz="2400" b="1" kern="1200" dirty="0">
                <a:solidFill>
                  <a:srgbClr val="003400"/>
                </a:solidFill>
                <a:latin typeface="Montserrat SemiBold" panose="00000700000000000000" pitchFamily="2" charset="0"/>
                <a:ea typeface="+mn-ea"/>
                <a:cs typeface="+mn-cs"/>
              </a:rPr>
              <a:t> cuisine</a:t>
            </a:r>
          </a:p>
          <a:p>
            <a:pPr defTabSz="667512">
              <a:spcAft>
                <a:spcPts val="600"/>
              </a:spcAft>
            </a:pPr>
            <a:r>
              <a:rPr lang="en-US" sz="2400" b="1" dirty="0">
                <a:solidFill>
                  <a:srgbClr val="003400"/>
                </a:solidFill>
                <a:latin typeface="Montserrat SemiBold" panose="00000700000000000000" pitchFamily="2" charset="0"/>
              </a:rPr>
              <a:t>  </a:t>
            </a:r>
            <a:r>
              <a:rPr lang="en-US" sz="2400" b="1" kern="1200" dirty="0">
                <a:solidFill>
                  <a:srgbClr val="003400"/>
                </a:solidFill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003400"/>
                </a:solidFill>
                <a:latin typeface="Montserrat SemiBold" panose="00000700000000000000" pitchFamily="2" charset="0"/>
              </a:rPr>
              <a:t>   with </a:t>
            </a:r>
            <a:r>
              <a:rPr lang="en-US" sz="2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Malay style fusion </a:t>
            </a:r>
            <a:r>
              <a:rPr lang="en-US" sz="2400" b="1" dirty="0">
                <a:solidFill>
                  <a:srgbClr val="003400"/>
                </a:solidFill>
                <a:latin typeface="Montserrat SemiBold" panose="00000700000000000000" pitchFamily="2" charset="0"/>
              </a:rPr>
              <a:t>menu.</a:t>
            </a:r>
            <a:endParaRPr lang="en-US" sz="2400" b="1" kern="1200" dirty="0">
              <a:solidFill>
                <a:srgbClr val="003400"/>
              </a:solidFill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9" name="Google Shape;194;g2740ba676fe_0_0">
            <a:extLst>
              <a:ext uri="{FF2B5EF4-FFF2-40B4-BE49-F238E27FC236}">
                <a16:creationId xmlns:a16="http://schemas.microsoft.com/office/drawing/2014/main" id="{2867CFE7-5551-FEFA-E664-AD74723598E5}"/>
              </a:ext>
            </a:extLst>
          </p:cNvPr>
          <p:cNvSpPr txBox="1"/>
          <p:nvPr/>
        </p:nvSpPr>
        <p:spPr>
          <a:xfrm>
            <a:off x="4115255" y="1273880"/>
            <a:ext cx="4951049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3600"/>
            </a:pPr>
            <a:r>
              <a:rPr lang="en-SG" sz="36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Executive Summary</a:t>
            </a:r>
            <a:endParaRPr lang="en-SG" sz="36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2A997-6790-566B-78E9-204158B7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Marketing strategy - Free marketing icons">
            <a:extLst>
              <a:ext uri="{FF2B5EF4-FFF2-40B4-BE49-F238E27FC236}">
                <a16:creationId xmlns:a16="http://schemas.microsoft.com/office/drawing/2014/main" id="{2FC58079-AE25-5133-8F14-5ED20CE4A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61" y="4252590"/>
            <a:ext cx="1657350" cy="132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292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33CCB54E-1B39-67E5-3F45-C31DB0B35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4" y="0"/>
            <a:ext cx="3757443" cy="6627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5C4FF-68D3-0DD7-CAD9-5A9CC67E958B}"/>
              </a:ext>
            </a:extLst>
          </p:cNvPr>
          <p:cNvSpPr txBox="1"/>
          <p:nvPr/>
        </p:nvSpPr>
        <p:spPr>
          <a:xfrm>
            <a:off x="5979621" y="6164828"/>
            <a:ext cx="5111163" cy="560435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alpha val="80000"/>
                  </a:schemeClr>
                </a:solidFill>
                <a:highlight>
                  <a:srgbClr val="FFFF00"/>
                </a:highlight>
                <a:hlinkClick r:id="rId3"/>
              </a:rPr>
              <a:t>https://mediamodifier.com/mockup/facebook-page-in-iphone-mockup-generator/36316</a:t>
            </a:r>
            <a:endParaRPr lang="en-US" sz="1400" b="1" dirty="0">
              <a:solidFill>
                <a:schemeClr val="tx1">
                  <a:alpha val="80000"/>
                </a:schemeClr>
              </a:solidFill>
              <a:highlight>
                <a:srgbClr val="FFFF00"/>
              </a:highlight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alpha val="80000"/>
                </a:schemeClr>
              </a:solidFill>
              <a:highlight>
                <a:srgbClr val="FFFF00"/>
              </a:highlight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C2205A-9C8F-54B9-D09A-71AA60B38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09" y="299509"/>
            <a:ext cx="5635988" cy="5040314"/>
          </a:xfrm>
          <a:prstGeom prst="rect">
            <a:avLst/>
          </a:prstGeom>
          <a:ln w="571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F48238-CF19-D8B3-9600-0DD8398EF57B}"/>
              </a:ext>
            </a:extLst>
          </p:cNvPr>
          <p:cNvSpPr txBox="1"/>
          <p:nvPr/>
        </p:nvSpPr>
        <p:spPr>
          <a:xfrm>
            <a:off x="5979622" y="5565592"/>
            <a:ext cx="5111164" cy="481249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t">
            <a:noAutofit/>
          </a:bodyPr>
          <a:lstStyle/>
          <a:p>
            <a:pPr marL="571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highlight>
                  <a:srgbClr val="FFFF00"/>
                </a:highlight>
                <a:latin typeface="+mj-lt"/>
                <a:ea typeface="+mj-ea"/>
                <a:cs typeface="+mj-cs"/>
                <a:hlinkClick r:id="rId5"/>
              </a:rPr>
              <a:t>https://mediamodifier.com/mockup/facebook-regular-post/4223</a:t>
            </a:r>
            <a:endParaRPr lang="en-US" sz="1400" b="1" dirty="0"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b="1" dirty="0">
              <a:highlight>
                <a:srgbClr val="FFFF00"/>
              </a:highligh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01656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55;g2740ba676fe_0_402">
            <a:extLst>
              <a:ext uri="{FF2B5EF4-FFF2-40B4-BE49-F238E27FC236}">
                <a16:creationId xmlns:a16="http://schemas.microsoft.com/office/drawing/2014/main" id="{DA23396A-00F2-A817-B7F3-E8DB78C70D06}"/>
              </a:ext>
            </a:extLst>
          </p:cNvPr>
          <p:cNvSpPr txBox="1"/>
          <p:nvPr/>
        </p:nvSpPr>
        <p:spPr>
          <a:xfrm>
            <a:off x="299545" y="1354359"/>
            <a:ext cx="3911147" cy="257922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51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Social Media </a:t>
            </a:r>
            <a:r>
              <a:rPr lang="en-US" sz="48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Marketing</a:t>
            </a:r>
            <a:r>
              <a:rPr lang="en-US" sz="51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 </a:t>
            </a:r>
            <a:r>
              <a:rPr lang="en-US" sz="4500" b="1" i="0" u="none" strike="noStrike" kern="1200" cap="none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  <a:sym typeface="Montserrat SemiBold"/>
              </a:rPr>
              <a:t>(</a:t>
            </a:r>
            <a:r>
              <a:rPr lang="en-US" sz="4500" b="1" i="0" u="none" strike="noStrike" kern="1200" cap="none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  <a:sym typeface="Montserrat SemiBold"/>
              </a:rPr>
              <a:t>Instagram Post</a:t>
            </a:r>
            <a:r>
              <a:rPr lang="en-US" sz="4500" b="1" i="0" u="none" strike="noStrike" kern="1200" cap="none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  <a:sym typeface="Montserrat SemiBold"/>
              </a:rPr>
              <a:t>)</a:t>
            </a:r>
            <a:endParaRPr lang="en-US" sz="4500" b="0" i="0" u="none" strike="noStrike" kern="1200" cap="none" dirty="0">
              <a:solidFill>
                <a:schemeClr val="accent3">
                  <a:lumMod val="50000"/>
                </a:schemeClr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29B04-A723-F2D2-582F-98BFCB1EDC34}"/>
              </a:ext>
            </a:extLst>
          </p:cNvPr>
          <p:cNvSpPr txBox="1"/>
          <p:nvPr/>
        </p:nvSpPr>
        <p:spPr>
          <a:xfrm>
            <a:off x="7914387" y="1016926"/>
            <a:ext cx="3255095" cy="305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>
                <a:srgbClr val="191919"/>
              </a:buClr>
              <a:buSzPts val="2000"/>
            </a:pPr>
            <a:r>
              <a:rPr lang="en-US" sz="2000" b="1" kern="12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  <a:sym typeface="Montserrat Medium"/>
              </a:rPr>
              <a:t>My S</a:t>
            </a:r>
            <a:r>
              <a:rPr lang="en-US" sz="2000" b="1" u="none" strike="noStrike" kern="1200" cap="none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  <a:sym typeface="Montserrat Medium"/>
              </a:rPr>
              <a:t>creenshot  – in edit mode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661843A8-26CA-73F7-AD31-C650C6CDC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91" y="1607705"/>
            <a:ext cx="7681763" cy="4050488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5A4715-6F25-E9BB-3400-4F7F0D66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  <a:defRPr/>
              </a:pPr>
              <a:t>81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3B46E6-2124-3A8E-CFE7-F5A526582B33}"/>
              </a:ext>
            </a:extLst>
          </p:cNvPr>
          <p:cNvSpPr txBox="1"/>
          <p:nvPr/>
        </p:nvSpPr>
        <p:spPr>
          <a:xfrm>
            <a:off x="732696" y="4685623"/>
            <a:ext cx="32445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b="0" u="none" strike="noStrike" cap="none" dirty="0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800" b="0" u="sng" strike="noStrike" cap="none" dirty="0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https://www.canva.com/</a:t>
            </a:r>
            <a:endParaRPr lang="en-US" sz="1800" b="0" u="none" strike="noStrike" cap="none" dirty="0"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541214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37C96-C2A8-F728-C18F-CDDF2C823184}"/>
              </a:ext>
            </a:extLst>
          </p:cNvPr>
          <p:cNvSpPr txBox="1"/>
          <p:nvPr/>
        </p:nvSpPr>
        <p:spPr>
          <a:xfrm>
            <a:off x="645066" y="2134337"/>
            <a:ext cx="4741494" cy="201408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https://mediamodifier.com/mockup/instagram-carousel-ad-mockup-generator/11081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owl of soup with vegetables&#10;&#10;Description automatically generated">
            <a:extLst>
              <a:ext uri="{FF2B5EF4-FFF2-40B4-BE49-F238E27FC236}">
                <a16:creationId xmlns:a16="http://schemas.microsoft.com/office/drawing/2014/main" id="{73AC5ABA-5C7B-44AB-C9FA-F3BB6C44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26" y="132891"/>
            <a:ext cx="3644307" cy="5841746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E468D-673E-6368-F7DE-ACF96C07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05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D7C9C-AEEA-E930-FD88-E28B5A37A677}"/>
              </a:ext>
            </a:extLst>
          </p:cNvPr>
          <p:cNvSpPr txBox="1"/>
          <p:nvPr/>
        </p:nvSpPr>
        <p:spPr>
          <a:xfrm>
            <a:off x="1113810" y="2802194"/>
            <a:ext cx="4837176" cy="1312609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i="1" u="sng" strike="noStrike" kern="1200" cap="none" dirty="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  <a:sym typeface="Montserrat Medium"/>
              <a:hlinkClick r:id="rId2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 u="sng" strike="noStrike" kern="1200" cap="none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  <a:sym typeface="Montserrat Medium"/>
                <a:hlinkClick r:id="rId2"/>
              </a:rPr>
              <a:t>https://mediamodifier.com/social/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 u="sng" strike="noStrike" kern="1200" cap="none" dirty="0" err="1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  <a:sym typeface="Montserrat Medium"/>
                <a:hlinkClick r:id="rId2"/>
              </a:rPr>
              <a:t>instagram</a:t>
            </a:r>
            <a:endParaRPr lang="en-US" sz="2400" b="1" i="1" u="sng" strike="noStrike" kern="1200" cap="none" dirty="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  <a:sym typeface="Montserrat Medium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 u="none" strike="noStrike" kern="1200" cap="none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  <a:sym typeface="Montserrat Medium"/>
              </a:rPr>
              <a:t> </a:t>
            </a:r>
            <a:endParaRPr lang="en-US" sz="2400" b="1" kern="1200" dirty="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961DD2-028B-C204-C8CA-477B38DA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/>
              <a:pPr>
                <a:spcAft>
                  <a:spcPts val="600"/>
                </a:spcAft>
              </a:pPr>
              <a:t>83</a:t>
            </a:fld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holding a phone&#10;&#10;Description automatically generated">
            <a:extLst>
              <a:ext uri="{FF2B5EF4-FFF2-40B4-BE49-F238E27FC236}">
                <a16:creationId xmlns:a16="http://schemas.microsoft.com/office/drawing/2014/main" id="{EF6CD84B-A5E7-B3DB-756B-F81E9157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25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holding a phone&#10;&#10;Description automatically generated">
            <a:extLst>
              <a:ext uri="{FF2B5EF4-FFF2-40B4-BE49-F238E27FC236}">
                <a16:creationId xmlns:a16="http://schemas.microsoft.com/office/drawing/2014/main" id="{950A7D7A-D82C-8082-F21A-FA3BFC3B1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996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90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608322" y="914400"/>
            <a:ext cx="8899155" cy="496881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397411" y="1285649"/>
            <a:ext cx="5399744" cy="2143351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4162095" y="2338570"/>
            <a:ext cx="3925613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36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Social Media Ads</a:t>
            </a:r>
            <a:endParaRPr lang="en-SG" sz="36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2A730971-8913-FEF9-BAA6-372A0B1C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659249" y="1727070"/>
            <a:ext cx="1110156" cy="968320"/>
          </a:xfrm>
          <a:prstGeom prst="rect">
            <a:avLst/>
          </a:prstGeom>
        </p:spPr>
      </p:pic>
      <p:pic>
        <p:nvPicPr>
          <p:cNvPr id="6" name="Google Shape;96;p1">
            <a:extLst>
              <a:ext uri="{FF2B5EF4-FFF2-40B4-BE49-F238E27FC236}">
                <a16:creationId xmlns:a16="http://schemas.microsoft.com/office/drawing/2014/main" id="{0B721635-4A99-7AB4-3432-E4AE5FC6EF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097" y="1513347"/>
            <a:ext cx="3277161" cy="69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Photo modern social media developing and the future trend of social media">
            <a:extLst>
              <a:ext uri="{FF2B5EF4-FFF2-40B4-BE49-F238E27FC236}">
                <a16:creationId xmlns:a16="http://schemas.microsoft.com/office/drawing/2014/main" id="{A003CCE5-AD03-BF05-4BB8-AEDD7155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401" y="3823117"/>
            <a:ext cx="2091053" cy="17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4D2E8-5754-C5DC-D904-8581114D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84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B405-1A15-6E24-CDF3-696FD7C1013E}"/>
              </a:ext>
            </a:extLst>
          </p:cNvPr>
          <p:cNvSpPr txBox="1"/>
          <p:nvPr/>
        </p:nvSpPr>
        <p:spPr>
          <a:xfrm>
            <a:off x="3827444" y="5198752"/>
            <a:ext cx="4534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FF"/>
                </a:highlight>
                <a:hlinkClick r:id="rId5"/>
              </a:rPr>
              <a:t>About reaching new audiences | Meta Business Help Centre (facebook.com)</a:t>
            </a:r>
            <a:endParaRPr lang="en-SG" dirty="0">
              <a:highlight>
                <a:srgbClr val="FFFFFF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3E97B-9204-604D-CC8F-40B389015DC0}"/>
              </a:ext>
            </a:extLst>
          </p:cNvPr>
          <p:cNvSpPr txBox="1"/>
          <p:nvPr/>
        </p:nvSpPr>
        <p:spPr>
          <a:xfrm>
            <a:off x="3551185" y="4414385"/>
            <a:ext cx="4534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b="0" i="1" u="sng" strike="noStrike" cap="none" dirty="0">
                <a:solidFill>
                  <a:schemeClr val="hlink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https://www.facebook.com/business/help/717368264947302</a:t>
            </a:r>
            <a:r>
              <a:rPr lang="en-SG" sz="1800" b="0" i="1" u="none" strike="noStrike" cap="none" dirty="0">
                <a:solidFill>
                  <a:srgbClr val="191919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lang="en-SG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287452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50888-BE57-8131-7905-18D15142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B3D2BD8B-99A9-9DE5-5F3F-ED36C02D29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 t="13141"/>
          <a:stretch/>
        </p:blipFill>
        <p:spPr>
          <a:xfrm>
            <a:off x="4461641" y="1529257"/>
            <a:ext cx="7394027" cy="4625416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849A40-38FB-05DF-E8A0-5533C4A9C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t="-1045"/>
          <a:stretch/>
        </p:blipFill>
        <p:spPr>
          <a:xfrm>
            <a:off x="520264" y="1529257"/>
            <a:ext cx="3563006" cy="4673728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FDB64-2365-0F3D-C6DC-193C0595CCD0}"/>
              </a:ext>
            </a:extLst>
          </p:cNvPr>
          <p:cNvSpPr txBox="1"/>
          <p:nvPr/>
        </p:nvSpPr>
        <p:spPr>
          <a:xfrm>
            <a:off x="709454" y="150219"/>
            <a:ext cx="10421001" cy="126188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US" sz="2800" b="1" dirty="0">
                <a:solidFill>
                  <a:srgbClr val="FFFF00"/>
                </a:solidFill>
                <a:latin typeface="Montserrat SemiBold" panose="00000700000000000000" pitchFamily="2" charset="0"/>
              </a:rPr>
              <a:t>DEEP DIVE – FACEBOOK </a:t>
            </a:r>
            <a:r>
              <a:rPr lang="en-US" sz="2400" b="1" dirty="0">
                <a:solidFill>
                  <a:srgbClr val="FFFF00"/>
                </a:solidFill>
                <a:latin typeface="Montserrat SemiBold" panose="00000700000000000000" pitchFamily="2" charset="0"/>
              </a:rPr>
              <a:t>- </a:t>
            </a:r>
            <a:r>
              <a:rPr lang="en-SG" sz="2400" b="1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https://www.facebook.com/Thaitogo.sg/</a:t>
            </a:r>
            <a:endParaRPr lang="en-SG" sz="2400" b="1" dirty="0">
              <a:solidFill>
                <a:schemeClr val="accent2"/>
              </a:solidFill>
            </a:endParaRPr>
          </a:p>
          <a:p>
            <a:endParaRPr lang="en-US" sz="2400" dirty="0">
              <a:solidFill>
                <a:srgbClr val="FFFF00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7C338-3032-2823-A036-760913B79B27}"/>
              </a:ext>
            </a:extLst>
          </p:cNvPr>
          <p:cNvSpPr/>
          <p:nvPr/>
        </p:nvSpPr>
        <p:spPr>
          <a:xfrm>
            <a:off x="362607" y="4745429"/>
            <a:ext cx="2490952" cy="488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A132A8BA-86E7-D106-C559-BCB62F71AF26}"/>
              </a:ext>
            </a:extLst>
          </p:cNvPr>
          <p:cNvSpPr/>
          <p:nvPr/>
        </p:nvSpPr>
        <p:spPr>
          <a:xfrm>
            <a:off x="3011216" y="4682358"/>
            <a:ext cx="504496" cy="488731"/>
          </a:xfrm>
          <a:prstGeom prst="leftArrow">
            <a:avLst/>
          </a:prstGeom>
          <a:solidFill>
            <a:srgbClr val="FB330B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78D88A-E0E3-7220-0426-2EE2B183B61F}"/>
              </a:ext>
            </a:extLst>
          </p:cNvPr>
          <p:cNvSpPr/>
          <p:nvPr/>
        </p:nvSpPr>
        <p:spPr>
          <a:xfrm>
            <a:off x="6637283" y="5691352"/>
            <a:ext cx="3405351" cy="580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8ACFFD9-DC5A-CB43-09E8-3D79978F560B}"/>
              </a:ext>
            </a:extLst>
          </p:cNvPr>
          <p:cNvSpPr/>
          <p:nvPr/>
        </p:nvSpPr>
        <p:spPr>
          <a:xfrm>
            <a:off x="10825764" y="5654443"/>
            <a:ext cx="504496" cy="488731"/>
          </a:xfrm>
          <a:prstGeom prst="leftArrow">
            <a:avLst/>
          </a:prstGeom>
          <a:solidFill>
            <a:srgbClr val="FB330B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651E2D-AFEA-D653-8BD3-135EB4A4B91B}"/>
              </a:ext>
            </a:extLst>
          </p:cNvPr>
          <p:cNvSpPr/>
          <p:nvPr/>
        </p:nvSpPr>
        <p:spPr>
          <a:xfrm>
            <a:off x="8797159" y="1686910"/>
            <a:ext cx="1355834" cy="835573"/>
          </a:xfrm>
          <a:prstGeom prst="ellipse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3E5D82-916B-C040-D5E5-5C737C99C496}"/>
              </a:ext>
            </a:extLst>
          </p:cNvPr>
          <p:cNvSpPr/>
          <p:nvPr/>
        </p:nvSpPr>
        <p:spPr>
          <a:xfrm>
            <a:off x="8292661" y="1876097"/>
            <a:ext cx="504497" cy="409903"/>
          </a:xfrm>
          <a:prstGeom prst="rightArrow">
            <a:avLst/>
          </a:prstGeom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08080-F8AB-9B85-ADD0-F866A916DFCF}"/>
              </a:ext>
            </a:extLst>
          </p:cNvPr>
          <p:cNvSpPr/>
          <p:nvPr/>
        </p:nvSpPr>
        <p:spPr>
          <a:xfrm>
            <a:off x="5975131" y="1686910"/>
            <a:ext cx="1545022" cy="725214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87EFD-887F-59DD-DCA8-5E50447CBDEC}"/>
              </a:ext>
            </a:extLst>
          </p:cNvPr>
          <p:cNvSpPr txBox="1"/>
          <p:nvPr/>
        </p:nvSpPr>
        <p:spPr>
          <a:xfrm>
            <a:off x="3008680" y="5234153"/>
            <a:ext cx="299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http://thaitogo.sg/12/Order</a:t>
            </a:r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DE4A9-8DA4-B564-4338-1A85BCD0A905}"/>
              </a:ext>
            </a:extLst>
          </p:cNvPr>
          <p:cNvSpPr txBox="1"/>
          <p:nvPr/>
        </p:nvSpPr>
        <p:spPr>
          <a:xfrm>
            <a:off x="10154649" y="5480698"/>
            <a:ext cx="546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8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AC713-DA35-B7F2-DA70-D249F362F262}"/>
              </a:ext>
            </a:extLst>
          </p:cNvPr>
          <p:cNvSpPr txBox="1"/>
          <p:nvPr/>
        </p:nvSpPr>
        <p:spPr>
          <a:xfrm>
            <a:off x="10260067" y="4886099"/>
            <a:ext cx="116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SG" sz="1400" u="sng" kern="1200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NO ADVT</a:t>
            </a:r>
            <a:endParaRPr lang="en-SG" sz="1400" u="sng" dirty="0">
              <a:solidFill>
                <a:srgbClr val="FF0000"/>
              </a:solidFill>
              <a:highlight>
                <a:srgbClr val="FFFF00"/>
              </a:highlight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5009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BB2CD-6033-417F-AC1C-19D1816B6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655;g2740ba676fe_0_402">
            <a:extLst>
              <a:ext uri="{FF2B5EF4-FFF2-40B4-BE49-F238E27FC236}">
                <a16:creationId xmlns:a16="http://schemas.microsoft.com/office/drawing/2014/main" id="{CECED39D-BEE7-40A1-4EBB-BEB012668CEB}"/>
              </a:ext>
            </a:extLst>
          </p:cNvPr>
          <p:cNvSpPr txBox="1"/>
          <p:nvPr/>
        </p:nvSpPr>
        <p:spPr>
          <a:xfrm>
            <a:off x="5991845" y="809431"/>
            <a:ext cx="4920994" cy="121715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3600" b="1" i="0" u="sng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Montserrat SemiBold"/>
              </a:rPr>
              <a:t>To BOOST </a:t>
            </a:r>
            <a:r>
              <a:rPr lang="en-US" sz="3600" b="1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Montserrat SemiBold"/>
              </a:rPr>
              <a:t>Post</a:t>
            </a: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3600" b="1" i="0" u="none" strike="noStrike" cap="none" dirty="0">
                <a:latin typeface="+mj-lt"/>
                <a:ea typeface="+mj-ea"/>
                <a:cs typeface="+mj-cs"/>
                <a:sym typeface="Montserrat SemiBold"/>
              </a:rPr>
              <a:t>(</a:t>
            </a:r>
            <a:r>
              <a:rPr lang="en-US" sz="36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  <a:sym typeface="Montserrat SemiBold"/>
              </a:rPr>
              <a:t>Facebook Organic Post</a:t>
            </a:r>
            <a:r>
              <a:rPr lang="en-US" sz="3600" b="1" i="0" u="none" strike="noStrike" cap="none" dirty="0">
                <a:latin typeface="+mj-lt"/>
                <a:ea typeface="+mj-ea"/>
                <a:cs typeface="+mj-cs"/>
                <a:sym typeface="Montserrat SemiBold"/>
              </a:rPr>
              <a:t>)</a:t>
            </a:r>
            <a:endParaRPr lang="en-US" sz="3600" b="0" i="0" u="none" strike="noStrike" cap="none" dirty="0"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264199-3E50-4B88-85D8-BB63D0AC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426" y="706068"/>
            <a:ext cx="2770222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Picture 10" descr="A food on a plate&#10;&#10;Description automatically generated">
            <a:extLst>
              <a:ext uri="{FF2B5EF4-FFF2-40B4-BE49-F238E27FC236}">
                <a16:creationId xmlns:a16="http://schemas.microsoft.com/office/drawing/2014/main" id="{4666C167-BAE0-ECCE-4869-A2FC1235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34" y="1184226"/>
            <a:ext cx="2755800" cy="45720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9C3EB9-F9BE-462B-A1DE-DE39CE031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76215" y="5486398"/>
            <a:ext cx="2770205" cy="6588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Content Placeholder 7" descr="A collage of different food items&#10;&#10;Description automatically generated">
            <a:extLst>
              <a:ext uri="{FF2B5EF4-FFF2-40B4-BE49-F238E27FC236}">
                <a16:creationId xmlns:a16="http://schemas.microsoft.com/office/drawing/2014/main" id="{97DAF6D3-B3A0-9A37-AB2A-7524DDEC9A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2" y="994001"/>
            <a:ext cx="2770207" cy="43719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85D8A7-C975-A6F4-692F-42F914C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6853" y="1960719"/>
            <a:ext cx="5213017" cy="4149965"/>
          </a:xfrm>
          <a:ln w="28575">
            <a:solidFill>
              <a:schemeClr val="accent3">
                <a:lumMod val="5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🌶️ Craving Authentic Thai Flavors? 🌶️</a:t>
            </a:r>
          </a:p>
          <a:p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Bring the taste of Thailand right to your doorstep!</a:t>
            </a:r>
          </a:p>
          <a:p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Our mouth-watering dishes are just a click away. </a:t>
            </a:r>
          </a:p>
          <a:p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Whether you're planning a cozy family dinner or a quick lunch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, </a:t>
            </a:r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Thaitogo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has got you covered with fresh, flavorful dishes delivered right to you! 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To Order Now, please Call +65 6396 9696  or</a:t>
            </a:r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CLICK the LINK Below</a:t>
            </a:r>
            <a:r>
              <a:rPr lang="en-US" sz="2000" b="1" dirty="0">
                <a:ea typeface="ADLaM Display" panose="020F0502020204030204" pitchFamily="2" charset="0"/>
                <a:cs typeface="ADLaM Display" panose="020F0502020204030204" pitchFamily="2" charset="0"/>
              </a:rPr>
              <a:t>:</a:t>
            </a:r>
          </a:p>
          <a:p>
            <a:endParaRPr lang="en-US" sz="2000" b="1" dirty="0"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1800" dirty="0"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2AA58D-2812-578F-A416-8836C8A44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1690" y="-4"/>
            <a:ext cx="833392" cy="6869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B9F016E0-A22F-4470-9D50-9FC8C27F214D}" type="slidenum">
              <a:rPr lang="en-US" smtClean="0"/>
              <a:pPr algn="ctr">
                <a:spcAft>
                  <a:spcPts val="600"/>
                </a:spcAft>
              </a:pPr>
              <a:t>86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B6CCE21-2096-A613-D151-1A1BCF7477C8}"/>
              </a:ext>
            </a:extLst>
          </p:cNvPr>
          <p:cNvSpPr txBox="1"/>
          <p:nvPr/>
        </p:nvSpPr>
        <p:spPr>
          <a:xfrm>
            <a:off x="6262754" y="5679237"/>
            <a:ext cx="2948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http://thaitogo.sg/12/Order</a:t>
            </a:r>
            <a:endParaRPr lang="en-SG" b="1" dirty="0">
              <a:solidFill>
                <a:schemeClr val="accent3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5025C710-0903-8BD6-4EF1-F7F714D5DF06}"/>
              </a:ext>
            </a:extLst>
          </p:cNvPr>
          <p:cNvSpPr/>
          <p:nvPr/>
        </p:nvSpPr>
        <p:spPr>
          <a:xfrm>
            <a:off x="10713676" y="706068"/>
            <a:ext cx="540492" cy="658898"/>
          </a:xfrm>
          <a:prstGeom prst="irregularSeal1">
            <a:avLst/>
          </a:prstGeom>
          <a:solidFill>
            <a:srgbClr val="FF0000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31E20E9A-1B7F-CD5E-6F41-CCC949C1833E}"/>
              </a:ext>
            </a:extLst>
          </p:cNvPr>
          <p:cNvSpPr/>
          <p:nvPr/>
        </p:nvSpPr>
        <p:spPr>
          <a:xfrm>
            <a:off x="11039633" y="1351093"/>
            <a:ext cx="804503" cy="658898"/>
          </a:xfrm>
          <a:prstGeom prst="lef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876763-5B76-AEDE-82C6-FAF3DD63C49C}"/>
              </a:ext>
            </a:extLst>
          </p:cNvPr>
          <p:cNvSpPr txBox="1"/>
          <p:nvPr/>
        </p:nvSpPr>
        <p:spPr>
          <a:xfrm>
            <a:off x="198861" y="5466553"/>
            <a:ext cx="269175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576072">
              <a:spcAft>
                <a:spcPts val="600"/>
              </a:spcAft>
            </a:pPr>
            <a:r>
              <a:rPr lang="en-US" sz="1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#ThaitogoRestaurant  #OnlineOrders #SingaporeEat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213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344094-430A-400B-804B-910E696A1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53C67DF-7782-4E57-AB9B-F1B4811AD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43451" y="1248213"/>
            <a:ext cx="5413238" cy="432633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655;g2740ba676fe_0_402">
            <a:extLst>
              <a:ext uri="{FF2B5EF4-FFF2-40B4-BE49-F238E27FC236}">
                <a16:creationId xmlns:a16="http://schemas.microsoft.com/office/drawing/2014/main" id="{B41F4E2D-10AB-3DC0-9BC0-FB1957910824}"/>
              </a:ext>
            </a:extLst>
          </p:cNvPr>
          <p:cNvSpPr txBox="1"/>
          <p:nvPr/>
        </p:nvSpPr>
        <p:spPr>
          <a:xfrm>
            <a:off x="504967" y="1383137"/>
            <a:ext cx="3609833" cy="348096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4400" b="1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 SemiBold"/>
              </a:rPr>
              <a:t>Social Media Marketing </a:t>
            </a:r>
            <a:r>
              <a:rPr lang="en-US" sz="4400" b="1" i="0" u="none" strike="noStrike" kern="1200" cap="none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  <a:sym typeface="Montserrat SemiBold"/>
              </a:rPr>
              <a:t>(Facebook Organic Post)</a:t>
            </a:r>
            <a:endParaRPr lang="en-US" sz="4400" b="1" i="0" u="none" strike="noStrike" kern="1200" cap="none" dirty="0">
              <a:solidFill>
                <a:schemeClr val="accent3">
                  <a:lumMod val="50000"/>
                </a:schemeClr>
              </a:solidFill>
              <a:latin typeface="+mj-lt"/>
              <a:ea typeface="+mj-ea"/>
              <a:cs typeface="+mj-cs"/>
              <a:sym typeface="Arial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03A5AE3-BD30-455C-842B-7626C8BEF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BECAA5-1F2D-470D-875C-8F2C2CA3E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B5D91-7C24-7A78-A248-784A9BACC830}"/>
              </a:ext>
            </a:extLst>
          </p:cNvPr>
          <p:cNvSpPr>
            <a:spLocks/>
          </p:cNvSpPr>
          <p:nvPr/>
        </p:nvSpPr>
        <p:spPr>
          <a:xfrm>
            <a:off x="4468926" y="844723"/>
            <a:ext cx="3906463" cy="477694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defTabSz="5760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🚚 </a:t>
            </a:r>
            <a:r>
              <a:rPr lang="en-US" b="1" kern="12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Order Now and Enjoy:</a:t>
            </a:r>
          </a:p>
          <a:p>
            <a:pPr defTabSz="5760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✅ </a:t>
            </a:r>
            <a:r>
              <a:rPr lang="en-US" sz="2000" b="1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Free delivery for orders over $50 </a:t>
            </a:r>
          </a:p>
          <a:p>
            <a:pPr defTabSz="576072">
              <a:spcAft>
                <a:spcPts val="600"/>
              </a:spcAft>
            </a:pPr>
            <a:r>
              <a:rPr lang="en-US" sz="2000" b="1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✅ 10% off your first online order with code Thaitogo10 </a:t>
            </a:r>
          </a:p>
          <a:p>
            <a:pPr defTabSz="576072">
              <a:spcAft>
                <a:spcPts val="600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✅ </a:t>
            </a:r>
            <a:r>
              <a:rPr lang="en-US" sz="2000" b="1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Family-friendly portions</a:t>
            </a:r>
          </a:p>
          <a:p>
            <a:pPr defTabSz="576072">
              <a:spcAft>
                <a:spcPts val="600"/>
              </a:spcAft>
            </a:pPr>
            <a:r>
              <a:rPr lang="en-US" sz="2000" b="1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Don't miss out! </a:t>
            </a:r>
          </a:p>
          <a:p>
            <a:pPr defTabSz="576072">
              <a:spcAft>
                <a:spcPts val="600"/>
              </a:spcAft>
            </a:pPr>
            <a:r>
              <a:rPr lang="en-US" sz="2000" b="1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Your next delicious Thai meal is just a tap away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🍛🥢</a:t>
            </a:r>
          </a:p>
          <a:p>
            <a:pPr defTabSz="576072">
              <a:spcAft>
                <a:spcPts val="600"/>
              </a:spcAft>
            </a:pPr>
            <a:r>
              <a:rPr lang="en-US" b="1" kern="1200" dirty="0">
                <a:solidFill>
                  <a:srgbClr val="FF0000"/>
                </a:solidFill>
                <a:highlight>
                  <a:srgbClr val="FFFF00"/>
                </a:highlight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Order NOW! Call +65 </a:t>
            </a:r>
            <a:r>
              <a:rPr lang="en-US" b="1" u="sng" kern="1200" dirty="0">
                <a:solidFill>
                  <a:srgbClr val="FF0000"/>
                </a:solidFill>
                <a:highlight>
                  <a:srgbClr val="FFFF00"/>
                </a:highlight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6396 9696</a:t>
            </a:r>
            <a:endParaRPr lang="en-US" u="sng" kern="1200" dirty="0">
              <a:solidFill>
                <a:srgbClr val="FF0000"/>
              </a:solidFill>
              <a:highlight>
                <a:srgbClr val="FFFF00"/>
              </a:highlight>
              <a:latin typeface="+mn-lt"/>
              <a:ea typeface="+mn-ea"/>
              <a:cs typeface="+mn-cs"/>
            </a:endParaRPr>
          </a:p>
          <a:p>
            <a:pPr defTabSz="576072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</a:rPr>
              <a:t>🔗 </a:t>
            </a:r>
            <a:r>
              <a:rPr lang="en-US" b="1" kern="1200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CLICK the LINK Below:</a:t>
            </a:r>
          </a:p>
          <a:p>
            <a:pPr defTabSz="576072">
              <a:spcAft>
                <a:spcPts val="600"/>
              </a:spcAft>
            </a:pPr>
            <a:endParaRPr lang="en-US" b="1" kern="1200" dirty="0">
              <a:solidFill>
                <a:schemeClr val="tx1"/>
              </a:solidFill>
              <a:latin typeface="+mn-lt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defTabSz="576072">
              <a:spcAft>
                <a:spcPts val="600"/>
              </a:spcAft>
            </a:pPr>
            <a:endParaRPr lang="en-US" b="1" kern="1200" dirty="0">
              <a:solidFill>
                <a:schemeClr val="tx1"/>
              </a:solidFill>
              <a:latin typeface="+mn-lt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defTabSz="576072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576072"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7C5E5-90A6-A21C-601B-CA2AB79F15D9}"/>
              </a:ext>
            </a:extLst>
          </p:cNvPr>
          <p:cNvSpPr>
            <a:spLocks/>
          </p:cNvSpPr>
          <p:nvPr/>
        </p:nvSpPr>
        <p:spPr>
          <a:xfrm>
            <a:off x="9633938" y="4894800"/>
            <a:ext cx="1732052" cy="230539"/>
          </a:xfrm>
          <a:prstGeom prst="rect">
            <a:avLst/>
          </a:prstGeom>
        </p:spPr>
        <p:txBody>
          <a:bodyPr/>
          <a:lstStyle/>
          <a:p>
            <a:pPr defTabSz="576072">
              <a:spcAft>
                <a:spcPts val="600"/>
              </a:spcAft>
            </a:pPr>
            <a:fld id="{B9F016E0-A22F-4470-9D50-9FC8C27F214D}" type="slidenum"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76072">
                <a:spcAft>
                  <a:spcPts val="600"/>
                </a:spcAft>
              </a:pPr>
              <a:t>87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F7050-A3EC-0F6D-F1CF-8E73CE0CBF4C}"/>
              </a:ext>
            </a:extLst>
          </p:cNvPr>
          <p:cNvSpPr txBox="1"/>
          <p:nvPr/>
        </p:nvSpPr>
        <p:spPr>
          <a:xfrm>
            <a:off x="4524686" y="4795652"/>
            <a:ext cx="2973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76072">
              <a:spcAft>
                <a:spcPts val="600"/>
              </a:spcAft>
            </a:pPr>
            <a:r>
              <a:rPr lang="en-SG" b="1" kern="1200" dirty="0">
                <a:solidFill>
                  <a:srgbClr val="FF0000"/>
                </a:solidFill>
                <a:highlight>
                  <a:srgbClr val="FFFF00"/>
                </a:highlight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http://thaitogo.sg/12/Order</a:t>
            </a:r>
            <a:endParaRPr lang="en-SG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9" name="Picture 8" descr="A collage of food items&#10;&#10;Description automatically generated">
            <a:extLst>
              <a:ext uri="{FF2B5EF4-FFF2-40B4-BE49-F238E27FC236}">
                <a16:creationId xmlns:a16="http://schemas.microsoft.com/office/drawing/2014/main" id="{1450E10E-8D05-447D-B8C5-991341B5F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13" y="2261574"/>
            <a:ext cx="3719301" cy="1917920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15BBE-CB5A-5448-FBD2-D61FF3FCFE05}"/>
              </a:ext>
            </a:extLst>
          </p:cNvPr>
          <p:cNvSpPr txBox="1"/>
          <p:nvPr/>
        </p:nvSpPr>
        <p:spPr>
          <a:xfrm>
            <a:off x="8517979" y="820368"/>
            <a:ext cx="2195698" cy="94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2800" b="1" i="0" u="sng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Montserrat SemiBold"/>
              </a:rPr>
              <a:t>To BOOST </a:t>
            </a: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2800" b="1" i="0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Montserrat SemiBold"/>
              </a:rPr>
              <a:t>Post</a:t>
            </a:r>
          </a:p>
        </p:txBody>
      </p:sp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23B1FE88-BE51-B039-E176-6A0CA4252B0A}"/>
              </a:ext>
            </a:extLst>
          </p:cNvPr>
          <p:cNvSpPr/>
          <p:nvPr/>
        </p:nvSpPr>
        <p:spPr>
          <a:xfrm>
            <a:off x="10071030" y="1226583"/>
            <a:ext cx="540492" cy="558613"/>
          </a:xfrm>
          <a:prstGeom prst="irregularSeal1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AEB3D6A8-3C03-1049-8DDA-4FC368879063}"/>
              </a:ext>
            </a:extLst>
          </p:cNvPr>
          <p:cNvSpPr/>
          <p:nvPr/>
        </p:nvSpPr>
        <p:spPr>
          <a:xfrm>
            <a:off x="11034799" y="863939"/>
            <a:ext cx="804503" cy="658898"/>
          </a:xfrm>
          <a:prstGeom prst="leftArrow">
            <a:avLst/>
          </a:prstGeom>
          <a:solidFill>
            <a:schemeClr val="accent3">
              <a:lumMod val="50000"/>
            </a:schemeClr>
          </a:solidFill>
          <a:ln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9441A-503B-623D-0207-751A4C18085C}"/>
              </a:ext>
            </a:extLst>
          </p:cNvPr>
          <p:cNvSpPr txBox="1"/>
          <p:nvPr/>
        </p:nvSpPr>
        <p:spPr>
          <a:xfrm>
            <a:off x="8531883" y="4247360"/>
            <a:ext cx="269513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defTabSz="576072">
              <a:spcAft>
                <a:spcPts val="600"/>
              </a:spcAft>
            </a:pPr>
            <a:r>
              <a:rPr lang="en-US" sz="1600" b="1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#ThaitogoRestaurant #OnlineOrders #SingaporeEat</a:t>
            </a:r>
            <a:endParaRPr lang="en-US" sz="16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5D230-CD63-9A0B-5CE6-8969675C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424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B82892-CDEB-2F58-E790-99BA9F1E6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28" y="612402"/>
            <a:ext cx="4445875" cy="2448227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752300-3360-B0FA-19CD-47EBF267E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77" y="3436905"/>
            <a:ext cx="7707226" cy="3121550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35B31-2E4F-AF25-9146-5732E11CBB61}"/>
              </a:ext>
            </a:extLst>
          </p:cNvPr>
          <p:cNvSpPr txBox="1"/>
          <p:nvPr/>
        </p:nvSpPr>
        <p:spPr>
          <a:xfrm>
            <a:off x="753897" y="2190290"/>
            <a:ext cx="27676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000" b="1" kern="1200" dirty="0">
                <a:solidFill>
                  <a:schemeClr val="accent3">
                    <a:lumMod val="50000"/>
                  </a:schemeClr>
                </a:solidFill>
                <a:latin typeface="Montserrat SemiBold"/>
                <a:ea typeface="+mn-ea"/>
                <a:cs typeface="+mn-cs"/>
                <a:sym typeface="Montserrat SemiBold"/>
              </a:rPr>
              <a:t>Customer Reviews</a:t>
            </a:r>
            <a:endParaRPr lang="en-SG" sz="4000" b="0" i="0" u="none" strike="noStrike" cap="none" dirty="0">
              <a:solidFill>
                <a:schemeClr val="accent3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An inside look of foodpanda's new regional HQ in Singapore">
            <a:extLst>
              <a:ext uri="{FF2B5EF4-FFF2-40B4-BE49-F238E27FC236}">
                <a16:creationId xmlns:a16="http://schemas.microsoft.com/office/drawing/2014/main" id="{CFEE9A3A-EA2F-9A9F-AAFC-830903B34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756" y="612402"/>
            <a:ext cx="1805630" cy="155257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odpanda launches regional HQ and tech academy, names new ...">
            <a:extLst>
              <a:ext uri="{FF2B5EF4-FFF2-40B4-BE49-F238E27FC236}">
                <a16:creationId xmlns:a16="http://schemas.microsoft.com/office/drawing/2014/main" id="{D3D77700-E2E2-6081-DAE0-14DF2D5A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27" y="3898778"/>
            <a:ext cx="2178488" cy="219780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menu of a restaurant&#10;&#10;Description automatically generated">
            <a:extLst>
              <a:ext uri="{FF2B5EF4-FFF2-40B4-BE49-F238E27FC236}">
                <a16:creationId xmlns:a16="http://schemas.microsoft.com/office/drawing/2014/main" id="{0FF17267-45E9-24C5-03EE-D4D28CFCA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77" y="638400"/>
            <a:ext cx="3107383" cy="2448228"/>
          </a:xfrm>
          <a:prstGeom prst="rec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</p:pic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F7938FF-2C32-CC58-C3DF-B0CF4CB6ACD8}"/>
              </a:ext>
            </a:extLst>
          </p:cNvPr>
          <p:cNvSpPr/>
          <p:nvPr/>
        </p:nvSpPr>
        <p:spPr>
          <a:xfrm>
            <a:off x="4508929" y="2301766"/>
            <a:ext cx="1749981" cy="646386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EEB0D-A2EF-D802-B835-4D25F6246393}"/>
              </a:ext>
            </a:extLst>
          </p:cNvPr>
          <p:cNvSpPr txBox="1"/>
          <p:nvPr/>
        </p:nvSpPr>
        <p:spPr>
          <a:xfrm>
            <a:off x="8024647" y="3988690"/>
            <a:ext cx="2601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highlight>
                  <a:srgbClr val="FFFF00"/>
                </a:highlight>
              </a:rPr>
              <a:t>5 Stars = 67% </a:t>
            </a:r>
          </a:p>
          <a:p>
            <a:r>
              <a:rPr lang="en-SG" sz="2400" b="1" dirty="0">
                <a:highlight>
                  <a:srgbClr val="FFFF00"/>
                </a:highlight>
              </a:rPr>
              <a:t>out of 500 reviews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5A47EB6B-F2D9-F8E1-B16E-25A73ABCC130}"/>
              </a:ext>
            </a:extLst>
          </p:cNvPr>
          <p:cNvSpPr/>
          <p:nvPr/>
        </p:nvSpPr>
        <p:spPr>
          <a:xfrm>
            <a:off x="8166537" y="1224448"/>
            <a:ext cx="1986455" cy="646386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B185718F-CEBB-BB7F-76BD-52627E57F72B}"/>
              </a:ext>
            </a:extLst>
          </p:cNvPr>
          <p:cNvSpPr/>
          <p:nvPr/>
        </p:nvSpPr>
        <p:spPr>
          <a:xfrm>
            <a:off x="10468303" y="4031233"/>
            <a:ext cx="472966" cy="414645"/>
          </a:xfrm>
          <a:prstGeom prst="leftArrow">
            <a:avLst>
              <a:gd name="adj1" fmla="val 50000"/>
              <a:gd name="adj2" fmla="val 5380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8F9C4-6146-034C-EB1D-1A0DD400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88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8816B-DAA4-E6A9-C2FC-518345FDAF48}"/>
              </a:ext>
            </a:extLst>
          </p:cNvPr>
          <p:cNvSpPr txBox="1"/>
          <p:nvPr/>
        </p:nvSpPr>
        <p:spPr>
          <a:xfrm>
            <a:off x="3722775" y="120768"/>
            <a:ext cx="4491060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2100" b="1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40A04050005020304" pitchFamily="18" charset="0"/>
                <a:ea typeface="ADLaM Display" panose="02010000000000000000" pitchFamily="2" charset="0"/>
                <a:cs typeface="ADLaM Display" panose="02010000000000000000" pitchFamily="2" charset="0"/>
                <a:sym typeface="Montserrat SemiBold"/>
              </a:rPr>
              <a:t>TO BOOST </a:t>
            </a:r>
            <a:r>
              <a:rPr lang="en-US" sz="2100" b="1" dirty="0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40A04050005020304" pitchFamily="18" charset="0"/>
                <a:ea typeface="ADLaM Display" panose="02010000000000000000" pitchFamily="2" charset="0"/>
                <a:cs typeface="ADLaM Display" panose="02010000000000000000" pitchFamily="2" charset="0"/>
                <a:sym typeface="Montserrat SemiBold"/>
              </a:rPr>
              <a:t>POST</a:t>
            </a:r>
            <a:r>
              <a:rPr lang="en-US" sz="2100" b="1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40A04050005020304" pitchFamily="18" charset="0"/>
                <a:ea typeface="ADLaM Display" panose="02010000000000000000" pitchFamily="2" charset="0"/>
                <a:cs typeface="ADLaM Display" panose="02010000000000000000" pitchFamily="2" charset="0"/>
                <a:sym typeface="Montserrat SemiBold"/>
              </a:rPr>
              <a:t> on Facebook</a:t>
            </a:r>
          </a:p>
        </p:txBody>
      </p:sp>
      <p:sp>
        <p:nvSpPr>
          <p:cNvPr id="13" name="Explosion: 8 Points 12">
            <a:extLst>
              <a:ext uri="{FF2B5EF4-FFF2-40B4-BE49-F238E27FC236}">
                <a16:creationId xmlns:a16="http://schemas.microsoft.com/office/drawing/2014/main" id="{0BE9DF5A-BBF8-CA2F-DEAD-3C08A3A4C596}"/>
              </a:ext>
            </a:extLst>
          </p:cNvPr>
          <p:cNvSpPr/>
          <p:nvPr/>
        </p:nvSpPr>
        <p:spPr>
          <a:xfrm>
            <a:off x="8024647" y="59049"/>
            <a:ext cx="540492" cy="552996"/>
          </a:xfrm>
          <a:prstGeom prst="irregularSeal1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E697BAA-BC9B-E175-D805-95C13FBB82C8}"/>
              </a:ext>
            </a:extLst>
          </p:cNvPr>
          <p:cNvSpPr/>
          <p:nvPr/>
        </p:nvSpPr>
        <p:spPr>
          <a:xfrm>
            <a:off x="3086354" y="120768"/>
            <a:ext cx="435154" cy="55299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36574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5922ACAB-D5A8-309E-C505-3C909C68C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3" y="183634"/>
            <a:ext cx="1928446" cy="1061841"/>
          </a:xfrm>
          <a:prstGeom prst="rect">
            <a:avLst/>
          </a:prstGeom>
        </p:spPr>
      </p:pic>
      <p:pic>
        <p:nvPicPr>
          <p:cNvPr id="7" name="Picture 6" descr="A person on a bicycle carrying a box&#10;&#10;Description automatically generated">
            <a:extLst>
              <a:ext uri="{FF2B5EF4-FFF2-40B4-BE49-F238E27FC236}">
                <a16:creationId xmlns:a16="http://schemas.microsoft.com/office/drawing/2014/main" id="{2B3207A2-7E69-408A-AE1C-63491BE7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59" y="183634"/>
            <a:ext cx="1214217" cy="1181265"/>
          </a:xfrm>
          <a:prstGeom prst="rect">
            <a:avLst/>
          </a:prstGeom>
        </p:spPr>
      </p:pic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6CA2254B-BC1B-BEE9-9954-59F6A90B4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898" y="3771354"/>
            <a:ext cx="5930067" cy="278616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806FF91-84CE-8F3A-F3CE-622586257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5" y="3771353"/>
            <a:ext cx="5504985" cy="2786165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CB7A983-0915-BA15-CEC4-27D28C198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51" y="639276"/>
            <a:ext cx="8040413" cy="2786165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279AF0-4082-B753-B0C3-D4CD7E438E01}"/>
              </a:ext>
            </a:extLst>
          </p:cNvPr>
          <p:cNvSpPr txBox="1"/>
          <p:nvPr/>
        </p:nvSpPr>
        <p:spPr>
          <a:xfrm>
            <a:off x="289034" y="1465072"/>
            <a:ext cx="33864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800" b="1" kern="1200" dirty="0">
                <a:solidFill>
                  <a:schemeClr val="accent3">
                    <a:lumMod val="50000"/>
                  </a:schemeClr>
                </a:solidFill>
                <a:latin typeface="Montserrat SemiBold"/>
                <a:ea typeface="+mn-ea"/>
                <a:cs typeface="+mn-cs"/>
                <a:sym typeface="Montserrat SemiBold"/>
              </a:rPr>
              <a:t>Customer Reviews</a:t>
            </a:r>
            <a:endParaRPr lang="en-SG" sz="4800" b="0" i="0" u="none" strike="noStrike" cap="none" dirty="0">
              <a:solidFill>
                <a:schemeClr val="accent3">
                  <a:lumMod val="5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EE921EB1-DE79-6280-9C89-36AFEDD8F205}"/>
              </a:ext>
            </a:extLst>
          </p:cNvPr>
          <p:cNvSpPr/>
          <p:nvPr/>
        </p:nvSpPr>
        <p:spPr>
          <a:xfrm>
            <a:off x="7772397" y="4125306"/>
            <a:ext cx="2475189" cy="646386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DFAD54E0-4B19-5421-9026-47814248F5D3}"/>
              </a:ext>
            </a:extLst>
          </p:cNvPr>
          <p:cNvSpPr/>
          <p:nvPr/>
        </p:nvSpPr>
        <p:spPr>
          <a:xfrm>
            <a:off x="1954915" y="4078011"/>
            <a:ext cx="2144119" cy="646386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/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D1F999EE-5127-1D16-5DE0-1DB43CA8A5FE}"/>
              </a:ext>
            </a:extLst>
          </p:cNvPr>
          <p:cNvSpPr/>
          <p:nvPr/>
        </p:nvSpPr>
        <p:spPr>
          <a:xfrm>
            <a:off x="6385031" y="1602824"/>
            <a:ext cx="1986455" cy="646386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150FC-C038-2C2C-3BBD-5E055CC99CAE}"/>
              </a:ext>
            </a:extLst>
          </p:cNvPr>
          <p:cNvSpPr txBox="1"/>
          <p:nvPr/>
        </p:nvSpPr>
        <p:spPr>
          <a:xfrm>
            <a:off x="9049410" y="145043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highlight>
                  <a:srgbClr val="FFFF00"/>
                </a:highlight>
              </a:rPr>
              <a:t>4.6 Stars </a:t>
            </a:r>
          </a:p>
          <a:p>
            <a:r>
              <a:rPr lang="en-SG" sz="2400" b="1" dirty="0">
                <a:highlight>
                  <a:srgbClr val="FFFF00"/>
                </a:highlight>
              </a:rPr>
              <a:t>from 15 reviews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0DFBC8-CEEF-FA37-153A-7D865E73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89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3DE19-6FE7-E008-D23F-CDAA48B9BF2F}"/>
              </a:ext>
            </a:extLst>
          </p:cNvPr>
          <p:cNvSpPr txBox="1"/>
          <p:nvPr/>
        </p:nvSpPr>
        <p:spPr>
          <a:xfrm>
            <a:off x="4071444" y="152102"/>
            <a:ext cx="4539155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US" sz="2200" b="1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40A04050005020304" pitchFamily="18" charset="0"/>
                <a:ea typeface="ADLaM Display" panose="02010000000000000000" pitchFamily="2" charset="0"/>
                <a:cs typeface="ADLaM Display" panose="02010000000000000000" pitchFamily="2" charset="0"/>
                <a:sym typeface="Montserrat SemiBold"/>
              </a:rPr>
              <a:t>TO BOOST POST on Facebook</a:t>
            </a: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3B41FD21-A865-E95B-962D-659F0AC8A2FA}"/>
              </a:ext>
            </a:extLst>
          </p:cNvPr>
          <p:cNvSpPr/>
          <p:nvPr/>
        </p:nvSpPr>
        <p:spPr>
          <a:xfrm>
            <a:off x="8610599" y="105743"/>
            <a:ext cx="540492" cy="578029"/>
          </a:xfrm>
          <a:prstGeom prst="irregularSeal1">
            <a:avLst/>
          </a:prstGeom>
          <a:solidFill>
            <a:srgbClr val="FF000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74C1B32-C748-B582-A90B-534CE9433EB9}"/>
              </a:ext>
            </a:extLst>
          </p:cNvPr>
          <p:cNvSpPr/>
          <p:nvPr/>
        </p:nvSpPr>
        <p:spPr>
          <a:xfrm>
            <a:off x="3412811" y="105743"/>
            <a:ext cx="435154" cy="55299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3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870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1056290" y="720954"/>
            <a:ext cx="9995338" cy="516226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373820" y="966206"/>
            <a:ext cx="5833241" cy="959162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poon and fork on a napkin&#10;&#10;Description automatically generated">
            <a:extLst>
              <a:ext uri="{FF2B5EF4-FFF2-40B4-BE49-F238E27FC236}">
                <a16:creationId xmlns:a16="http://schemas.microsoft.com/office/drawing/2014/main" id="{3827CB2E-91A7-7E00-4AE1-2E1899F6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748556" y="1090030"/>
            <a:ext cx="846491" cy="778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130286-754F-BA4D-C156-9BA666FBC274}"/>
              </a:ext>
            </a:extLst>
          </p:cNvPr>
          <p:cNvSpPr txBox="1"/>
          <p:nvPr/>
        </p:nvSpPr>
        <p:spPr>
          <a:xfrm>
            <a:off x="5996166" y="2142874"/>
            <a:ext cx="4929337" cy="349326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2000" b="1" kern="1200" dirty="0">
                <a:latin typeface="Montserrat SemiBold" panose="00000700000000000000" pitchFamily="2" charset="0"/>
                <a:ea typeface="+mn-ea"/>
                <a:cs typeface="+mn-cs"/>
              </a:rPr>
              <a:t>4</a:t>
            </a:r>
            <a:r>
              <a:rPr lang="en-US" sz="2000" kern="1200" dirty="0">
                <a:latin typeface="Montserrat SemiBold" panose="00000700000000000000" pitchFamily="2" charset="0"/>
                <a:ea typeface="+mn-ea"/>
                <a:cs typeface="+mn-cs"/>
              </a:rPr>
              <a:t>. </a:t>
            </a:r>
            <a:r>
              <a:rPr lang="en-US" sz="2200" b="1" u="sng" kern="1200" dirty="0">
                <a:latin typeface="Montserrat SemiBold" panose="00000700000000000000" pitchFamily="2" charset="0"/>
                <a:ea typeface="+mn-ea"/>
                <a:cs typeface="+mn-cs"/>
              </a:rPr>
              <a:t>Product Overview</a:t>
            </a:r>
            <a:r>
              <a:rPr lang="en-US" sz="2200" b="1" kern="1200" dirty="0"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</a:p>
          <a:p>
            <a:pPr marL="342900" indent="-342900" defTabSz="6675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 err="1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+mn-ea"/>
                <a:cs typeface="+mn-cs"/>
              </a:rPr>
              <a:t>Thaitogo</a:t>
            </a:r>
            <a:r>
              <a:rPr lang="en-US" sz="2200" kern="1200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+mn-ea"/>
                <a:cs typeface="+mn-cs"/>
              </a:rPr>
              <a:t> </a:t>
            </a:r>
            <a:r>
              <a:rPr lang="en-US" sz="2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offers a variety of </a:t>
            </a:r>
            <a:r>
              <a:rPr lang="en-US" sz="2200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authentic Thai dishes</a:t>
            </a:r>
            <a:r>
              <a:rPr lang="en-US" sz="2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, using </a:t>
            </a:r>
            <a:r>
              <a:rPr lang="en-US" sz="2200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fresh ingredients </a:t>
            </a:r>
            <a:r>
              <a:rPr lang="en-US" sz="2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and traditional recipes. </a:t>
            </a:r>
          </a:p>
          <a:p>
            <a:pPr marL="342900" indent="-342900" defTabSz="6675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u="sng" kern="1200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Montserrat SemiBold" panose="00000700000000000000" pitchFamily="2" charset="0"/>
                <a:ea typeface="+mn-ea"/>
                <a:cs typeface="+mn-cs"/>
              </a:rPr>
              <a:t>Key selling point</a:t>
            </a:r>
            <a:r>
              <a:rPr lang="en-US" sz="2200" u="sng" dirty="0">
                <a:solidFill>
                  <a:schemeClr val="accent3">
                    <a:lumMod val="50000"/>
                  </a:schemeClr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 </a:t>
            </a:r>
          </a:p>
          <a:p>
            <a:pPr defTabSz="667512">
              <a:spcAft>
                <a:spcPts val="600"/>
              </a:spcAft>
            </a:pPr>
            <a:r>
              <a:rPr lang="en-U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1.  </a:t>
            </a:r>
            <a:r>
              <a:rPr lang="en-US" sz="2200" dirty="0">
                <a:solidFill>
                  <a:srgbClr val="FF0000"/>
                </a:solidFill>
                <a:latin typeface="Montserrat SemiBold" panose="00000700000000000000" pitchFamily="2" charset="0"/>
              </a:rPr>
              <a:t>Experience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 in </a:t>
            </a:r>
            <a:r>
              <a:rPr lang="en-US" sz="2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online delivery </a:t>
            </a:r>
          </a:p>
          <a:p>
            <a:pPr defTabSz="667512">
              <a:spcAft>
                <a:spcPts val="600"/>
              </a:spcAft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2. </a:t>
            </a:r>
            <a:r>
              <a:rPr lang="en-US" sz="2200" dirty="0">
                <a:solidFill>
                  <a:srgbClr val="FF0000"/>
                </a:solidFill>
                <a:latin typeface="Montserrat SemiBold" panose="00000700000000000000" pitchFamily="2" charset="0"/>
              </a:rPr>
              <a:t>C</a:t>
            </a:r>
            <a:r>
              <a:rPr lang="en-US" sz="2200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ustomizable</a:t>
            </a:r>
            <a:r>
              <a:rPr lang="en-US" sz="2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 online orders</a:t>
            </a:r>
          </a:p>
          <a:p>
            <a:pPr defTabSz="667512">
              <a:spcAft>
                <a:spcPts val="600"/>
              </a:spcAft>
            </a:pPr>
            <a:r>
              <a:rPr lang="en-US" sz="2200" dirty="0">
                <a:solidFill>
                  <a:srgbClr val="002060"/>
                </a:solidFill>
                <a:latin typeface="Montserrat SemiBold" panose="00000700000000000000" pitchFamily="2" charset="0"/>
              </a:rPr>
              <a:t>3. </a:t>
            </a:r>
            <a:r>
              <a:rPr lang="en-US" sz="2200" dirty="0">
                <a:solidFill>
                  <a:srgbClr val="FF0000"/>
                </a:solidFill>
                <a:latin typeface="Montserrat SemiBold" panose="00000700000000000000" pitchFamily="2" charset="0"/>
              </a:rPr>
              <a:t>M</a:t>
            </a:r>
            <a:r>
              <a:rPr lang="en-US" sz="2200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ini catering </a:t>
            </a:r>
            <a:r>
              <a:rPr lang="en-US" sz="22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  <a:ea typeface="+mn-ea"/>
                <a:cs typeface="+mn-cs"/>
              </a:rPr>
              <a:t>packages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71301-356E-D11C-E451-774C4AB19B55}"/>
              </a:ext>
            </a:extLst>
          </p:cNvPr>
          <p:cNvSpPr txBox="1"/>
          <p:nvPr/>
        </p:nvSpPr>
        <p:spPr>
          <a:xfrm>
            <a:off x="1140373" y="2131435"/>
            <a:ext cx="4771710" cy="357020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667512">
              <a:spcAft>
                <a:spcPts val="600"/>
              </a:spcAft>
            </a:pPr>
            <a:r>
              <a:rPr lang="en-US" sz="2400" b="1" kern="1200" dirty="0">
                <a:latin typeface="Montserrat SemiBold" panose="00000700000000000000" pitchFamily="2" charset="0"/>
                <a:ea typeface="+mn-ea"/>
                <a:cs typeface="+mn-cs"/>
              </a:rPr>
              <a:t>3.  </a:t>
            </a:r>
            <a:r>
              <a:rPr lang="en-US" sz="2400" b="1" u="sng" kern="1200" dirty="0">
                <a:latin typeface="Montserrat SemiBold" panose="00000700000000000000" pitchFamily="2" charset="0"/>
                <a:ea typeface="+mn-ea"/>
                <a:cs typeface="+mn-cs"/>
              </a:rPr>
              <a:t>Market Need</a:t>
            </a:r>
            <a:endParaRPr lang="en-US" sz="2400" b="1" kern="1200" dirty="0">
              <a:latin typeface="Montserrat SemiBold" panose="00000700000000000000" pitchFamily="2" charset="0"/>
              <a:ea typeface="+mn-ea"/>
              <a:cs typeface="+mn-cs"/>
            </a:endParaRPr>
          </a:p>
          <a:p>
            <a:pPr marL="285750" indent="-285750" defTabSz="66751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u="sng" dirty="0">
                <a:highlight>
                  <a:srgbClr val="FFFF00"/>
                </a:highlight>
                <a:latin typeface="Montserrat SemiBold" panose="00000700000000000000" pitchFamily="2" charset="0"/>
              </a:rPr>
              <a:t>Persona</a:t>
            </a:r>
            <a:r>
              <a:rPr lang="en-US" sz="2400" b="1" dirty="0">
                <a:highlight>
                  <a:srgbClr val="FFFF00"/>
                </a:highlight>
                <a:latin typeface="Montserrat SemiBold" panose="00000700000000000000" pitchFamily="2" charset="0"/>
              </a:rPr>
              <a:t> </a:t>
            </a:r>
            <a:r>
              <a:rPr lang="en-US" sz="2400" b="1" dirty="0">
                <a:latin typeface="Montserrat SemiBold" panose="00000700000000000000" pitchFamily="2" charset="0"/>
              </a:rPr>
              <a:t>(Customer)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looks for tasty </a:t>
            </a:r>
            <a:r>
              <a:rPr lang="en-US" sz="2400" b="1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traditional, fusion, flavorful quality Thai food </a:t>
            </a:r>
            <a:r>
              <a:rPr lang="en-US" sz="2400" b="1" kern="1200" dirty="0">
                <a:solidFill>
                  <a:srgbClr val="003400"/>
                </a:solidFill>
                <a:latin typeface="Montserrat SemiBold" panose="00000700000000000000" pitchFamily="2" charset="0"/>
                <a:ea typeface="+mn-ea"/>
                <a:cs typeface="+mn-cs"/>
              </a:rPr>
              <a:t>that caters to </a:t>
            </a:r>
            <a:r>
              <a:rPr lang="en-US" sz="2400" b="1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individuals and family</a:t>
            </a:r>
            <a:r>
              <a:rPr lang="en-US" sz="24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 g</a:t>
            </a:r>
            <a:r>
              <a:rPr lang="en-US" sz="2400" b="1" kern="1200" dirty="0">
                <a:solidFill>
                  <a:srgbClr val="FF0000"/>
                </a:solidFill>
                <a:latin typeface="Montserrat SemiBold" panose="00000700000000000000" pitchFamily="2" charset="0"/>
                <a:ea typeface="+mn-ea"/>
                <a:cs typeface="+mn-cs"/>
              </a:rPr>
              <a:t>atherings</a:t>
            </a:r>
            <a:r>
              <a:rPr lang="en-US" sz="2400" b="1" kern="1200" dirty="0">
                <a:solidFill>
                  <a:srgbClr val="003400"/>
                </a:solidFill>
                <a:latin typeface="Montserrat SemiBold" panose="00000700000000000000" pitchFamily="2" charset="0"/>
                <a:ea typeface="+mn-ea"/>
                <a:cs typeface="+mn-cs"/>
              </a:rPr>
              <a:t> with personalized menu prep and convenience.</a:t>
            </a:r>
            <a:endParaRPr lang="en-US" sz="2400" b="1" dirty="0">
              <a:solidFill>
                <a:srgbClr val="003400"/>
              </a:solidFill>
              <a:latin typeface="Montserrat SemiBold" panose="00000700000000000000" pitchFamily="2" charset="0"/>
            </a:endParaRPr>
          </a:p>
          <a:p>
            <a:pPr defTabSz="667512">
              <a:spcAft>
                <a:spcPts val="600"/>
              </a:spcAft>
            </a:pPr>
            <a:endParaRPr lang="en-US" sz="2400" b="1" kern="1200" dirty="0">
              <a:solidFill>
                <a:srgbClr val="003400"/>
              </a:solidFill>
              <a:latin typeface="Montserrat SemiBold" panose="00000700000000000000" pitchFamily="2" charset="0"/>
              <a:ea typeface="+mn-ea"/>
              <a:cs typeface="+mn-cs"/>
            </a:endParaRPr>
          </a:p>
        </p:txBody>
      </p:sp>
      <p:sp>
        <p:nvSpPr>
          <p:cNvPr id="14" name="Google Shape;194;g2740ba676fe_0_0">
            <a:extLst>
              <a:ext uri="{FF2B5EF4-FFF2-40B4-BE49-F238E27FC236}">
                <a16:creationId xmlns:a16="http://schemas.microsoft.com/office/drawing/2014/main" id="{9558B108-639D-4766-C97F-FEACE0EC4A8A}"/>
              </a:ext>
            </a:extLst>
          </p:cNvPr>
          <p:cNvSpPr txBox="1"/>
          <p:nvPr/>
        </p:nvSpPr>
        <p:spPr>
          <a:xfrm>
            <a:off x="3926067" y="1100454"/>
            <a:ext cx="4951049" cy="72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3600"/>
            </a:pPr>
            <a:r>
              <a:rPr lang="en-SG" sz="36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Executive Summary</a:t>
            </a:r>
            <a:endParaRPr lang="en-SG" sz="3600" b="0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34CDB-ADAD-8D5F-7AAC-227A9CE9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18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988142" y="720953"/>
            <a:ext cx="10141974" cy="541609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endParaRPr lang="en-SG" sz="1800" b="1" dirty="0">
              <a:solidFill>
                <a:schemeClr val="accent2">
                  <a:lumMod val="75000"/>
                </a:schemeClr>
              </a:solidFill>
              <a:latin typeface="Montserrat SemiBold"/>
              <a:sym typeface="Montserrat SemiBold"/>
            </a:endParaRP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endParaRPr lang="en-SG" b="1" dirty="0">
              <a:solidFill>
                <a:schemeClr val="accent2">
                  <a:lumMod val="75000"/>
                </a:schemeClr>
              </a:solidFill>
              <a:latin typeface="Montserrat SemiBold"/>
              <a:sym typeface="Montserrat SemiBold"/>
            </a:endParaRP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endParaRPr lang="en-SG" sz="2800" b="1" dirty="0">
              <a:solidFill>
                <a:schemeClr val="accent2">
                  <a:lumMod val="75000"/>
                </a:schemeClr>
              </a:solidFill>
              <a:latin typeface="Montserrat SemiBold"/>
              <a:sym typeface="Montserrat SemiBold"/>
            </a:endParaRP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endParaRPr lang="en-SG" sz="2800" b="1" dirty="0">
              <a:solidFill>
                <a:schemeClr val="accent2">
                  <a:lumMod val="75000"/>
                </a:schemeClr>
              </a:solidFill>
              <a:latin typeface="Montserrat SemiBold"/>
              <a:sym typeface="Montserrat SemiBold"/>
            </a:endParaRP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endParaRPr lang="en-SG" sz="2800" b="1" dirty="0">
              <a:solidFill>
                <a:schemeClr val="accent2">
                  <a:lumMod val="75000"/>
                </a:schemeClr>
              </a:solidFill>
              <a:latin typeface="Montserrat SemiBold"/>
              <a:sym typeface="Montserrat SemiBold"/>
            </a:endParaRP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2800" b="1" dirty="0">
                <a:solidFill>
                  <a:schemeClr val="accent2">
                    <a:lumMod val="75000"/>
                  </a:schemeClr>
                </a:solidFill>
                <a:latin typeface="Montserrat SemiBold"/>
                <a:sym typeface="Montserrat SemiBold"/>
              </a:rPr>
              <a:t>Marketing Campaign Tool </a:t>
            </a: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2800" b="1" dirty="0">
                <a:solidFill>
                  <a:schemeClr val="accent2">
                    <a:lumMod val="75000"/>
                  </a:schemeClr>
                </a:solidFill>
                <a:latin typeface="Montserrat SemiBold"/>
                <a:sym typeface="Montserrat SemiBold"/>
              </a:rPr>
              <a:t>for Conversion, Increase SEO, </a:t>
            </a:r>
          </a:p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2800" b="1" dirty="0">
                <a:solidFill>
                  <a:schemeClr val="accent2">
                    <a:lumMod val="75000"/>
                  </a:schemeClr>
                </a:solidFill>
                <a:latin typeface="Montserrat SemiBold"/>
                <a:sym typeface="Montserrat SemiBold"/>
              </a:rPr>
              <a:t>and Brand Building</a:t>
            </a:r>
            <a:endParaRPr lang="en-SG" sz="2800" b="0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444255" y="1167361"/>
            <a:ext cx="6157230" cy="1918739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3916819" y="1428703"/>
            <a:ext cx="5192148" cy="152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400" b="1" kern="1200" dirty="0">
                <a:solidFill>
                  <a:schemeClr val="accent2">
                    <a:lumMod val="75000"/>
                  </a:schemeClr>
                </a:solidFill>
                <a:latin typeface="Montserrat SemiBold"/>
                <a:ea typeface="+mn-ea"/>
                <a:cs typeface="+mn-cs"/>
                <a:sym typeface="Montserrat SemiBold"/>
              </a:rPr>
              <a:t>Landing Page Proposal</a:t>
            </a: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413CCDE1-D5D0-D05D-9D8B-F1C339E03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325023" y="1689310"/>
            <a:ext cx="1434430" cy="11369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4D0B-82DB-3B1F-1138-F9782C1F7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90</a:t>
            </a:fld>
            <a:endParaRPr lang="en-US"/>
          </a:p>
        </p:txBody>
      </p:sp>
      <p:pic>
        <p:nvPicPr>
          <p:cNvPr id="10" name="Picture 9" descr="A computer screen with a magnifying glass and a calculator&#10;&#10;Description automatically generated">
            <a:extLst>
              <a:ext uri="{FF2B5EF4-FFF2-40B4-BE49-F238E27FC236}">
                <a16:creationId xmlns:a16="http://schemas.microsoft.com/office/drawing/2014/main" id="{606C94C8-C073-A73D-389F-C04D41D64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07" y="2568800"/>
            <a:ext cx="2389135" cy="17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153F9-73BA-D9DF-E022-DA2A516B9F87}"/>
              </a:ext>
            </a:extLst>
          </p:cNvPr>
          <p:cNvSpPr txBox="1"/>
          <p:nvPr/>
        </p:nvSpPr>
        <p:spPr>
          <a:xfrm>
            <a:off x="645066" y="876167"/>
            <a:ext cx="3972752" cy="3463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Landing Page 1 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dirty="0"/>
              <a:t>Taste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Authentic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Thai Cuisine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E2E2AAB4-945E-DCF0-F31F-C44C6D5C5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37" y="1019698"/>
            <a:ext cx="6959600" cy="33199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E2DB9-227C-D533-511E-DF4D78EE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91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68D3A-E426-EA7A-B3C1-5AEF115904B1}"/>
              </a:ext>
            </a:extLst>
          </p:cNvPr>
          <p:cNvSpPr txBox="1"/>
          <p:nvPr/>
        </p:nvSpPr>
        <p:spPr>
          <a:xfrm>
            <a:off x="1150875" y="5176790"/>
            <a:ext cx="745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highlight>
                  <a:srgbClr val="FFFF00"/>
                </a:highlight>
              </a:rPr>
              <a:t>Screenshots x 7 pages in edit mode for  DESKTOP preview</a:t>
            </a:r>
          </a:p>
        </p:txBody>
      </p:sp>
    </p:spTree>
    <p:extLst>
      <p:ext uri="{BB962C8B-B14F-4D97-AF65-F5344CB8AC3E}">
        <p14:creationId xmlns:p14="http://schemas.microsoft.com/office/powerpoint/2010/main" val="15718616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032E6-713B-69C6-A486-D1829A813095}"/>
              </a:ext>
            </a:extLst>
          </p:cNvPr>
          <p:cNvSpPr txBox="1"/>
          <p:nvPr/>
        </p:nvSpPr>
        <p:spPr>
          <a:xfrm>
            <a:off x="534704" y="909828"/>
            <a:ext cx="4023360" cy="4020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Landing Page 2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2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Special Menu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 for the month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46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(all links are active)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AC5B15E3-86BB-43AE-D35D-9AB4EC570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722" y="1012937"/>
            <a:ext cx="7093866" cy="35331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BF5CC-7687-A134-F3AB-0B93D289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39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BAC43-978D-8B37-D7F8-68CE5E0E32AE}"/>
              </a:ext>
            </a:extLst>
          </p:cNvPr>
          <p:cNvSpPr txBox="1"/>
          <p:nvPr/>
        </p:nvSpPr>
        <p:spPr>
          <a:xfrm>
            <a:off x="645066" y="1035164"/>
            <a:ext cx="4282984" cy="227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Landing Page 3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/>
              <a:t> 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Satisfy Your Taste Buds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33B701-9482-CC7E-D65F-A203C8277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0" y="1037514"/>
            <a:ext cx="6844850" cy="3606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42776-0E47-26C7-B167-8E105F81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04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5BACA-D851-75DF-DB8B-47A62C4F4BA0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CF4CC42-50B3-3FA6-6010-4B36CFA45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0" y="1264156"/>
            <a:ext cx="6680200" cy="35119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CB781-ED32-43D5-7356-40E661EB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94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BFBA1-8D67-0FF2-6AB8-8D3846A007A4}"/>
              </a:ext>
            </a:extLst>
          </p:cNvPr>
          <p:cNvSpPr txBox="1"/>
          <p:nvPr/>
        </p:nvSpPr>
        <p:spPr>
          <a:xfrm>
            <a:off x="645066" y="1264156"/>
            <a:ext cx="4023360" cy="3106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Landing Page 4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2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Customer Reviews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from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Delivery Partner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Food Panda</a:t>
            </a:r>
          </a:p>
        </p:txBody>
      </p:sp>
    </p:spTree>
    <p:extLst>
      <p:ext uri="{BB962C8B-B14F-4D97-AF65-F5344CB8AC3E}">
        <p14:creationId xmlns:p14="http://schemas.microsoft.com/office/powerpoint/2010/main" val="4048326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2575465-486F-7162-BC87-D440E9980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1046904"/>
            <a:ext cx="6845300" cy="3519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B9D91-DE08-A2DD-ED83-97488FE0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95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11276-CFE1-7D67-FB19-D10600BC865F}"/>
              </a:ext>
            </a:extLst>
          </p:cNvPr>
          <p:cNvSpPr txBox="1"/>
          <p:nvPr/>
        </p:nvSpPr>
        <p:spPr>
          <a:xfrm>
            <a:off x="645066" y="756745"/>
            <a:ext cx="4023360" cy="3891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Landing Page 5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4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Customer Reviews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from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Delivery Partner Deliveroo</a:t>
            </a:r>
          </a:p>
        </p:txBody>
      </p:sp>
    </p:spTree>
    <p:extLst>
      <p:ext uri="{BB962C8B-B14F-4D97-AF65-F5344CB8AC3E}">
        <p14:creationId xmlns:p14="http://schemas.microsoft.com/office/powerpoint/2010/main" val="20470846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mputer on a table&#10;&#10;Description automatically generated">
            <a:extLst>
              <a:ext uri="{FF2B5EF4-FFF2-40B4-BE49-F238E27FC236}">
                <a16:creationId xmlns:a16="http://schemas.microsoft.com/office/drawing/2014/main" id="{96D273CA-0392-E65E-A3A7-DB9205C6F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1037784"/>
            <a:ext cx="7035800" cy="36860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30038C-7FF1-0EC2-9634-FC545F2E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96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0942D-FF42-3095-29A9-7823F88358A7}"/>
              </a:ext>
            </a:extLst>
          </p:cNvPr>
          <p:cNvSpPr txBox="1"/>
          <p:nvPr/>
        </p:nvSpPr>
        <p:spPr>
          <a:xfrm>
            <a:off x="645066" y="409824"/>
            <a:ext cx="3972752" cy="39861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Landing Page 6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40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Don’t Wait -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Experience ….</a:t>
            </a:r>
          </a:p>
        </p:txBody>
      </p:sp>
    </p:spTree>
    <p:extLst>
      <p:ext uri="{BB962C8B-B14F-4D97-AF65-F5344CB8AC3E}">
        <p14:creationId xmlns:p14="http://schemas.microsoft.com/office/powerpoint/2010/main" val="6873127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30038C-7FF1-0EC2-9634-FC545F2E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97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0942D-FF42-3095-29A9-7823F88358A7}"/>
              </a:ext>
            </a:extLst>
          </p:cNvPr>
          <p:cNvSpPr txBox="1"/>
          <p:nvPr/>
        </p:nvSpPr>
        <p:spPr>
          <a:xfrm>
            <a:off x="645066" y="774586"/>
            <a:ext cx="3972752" cy="306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Landing Page 7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2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Welcome to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Our Store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65C4E7-2355-EE72-8C17-A59208B2A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43" y="1082334"/>
            <a:ext cx="6858000" cy="32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042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30038C-7FF1-0EC2-9634-FC545F2E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F016E0-A22F-4470-9D50-9FC8C27F214D}" type="slidenum">
              <a:rPr lang="en-US" smtClean="0"/>
              <a:pPr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0942D-FF42-3095-29A9-7823F88358A7}"/>
              </a:ext>
            </a:extLst>
          </p:cNvPr>
          <p:cNvSpPr txBox="1"/>
          <p:nvPr/>
        </p:nvSpPr>
        <p:spPr>
          <a:xfrm>
            <a:off x="221551" y="533810"/>
            <a:ext cx="3634404" cy="405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Landing Page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200" b="1" dirty="0">
              <a:highlight>
                <a:srgbClr val="FFFF00"/>
              </a:highlight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highlight>
                  <a:srgbClr val="FFFF00"/>
                </a:highlight>
              </a:rPr>
              <a:t>Screenshot in Mobile Preview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413B7048-9F25-E6D6-A23E-F1AC8F3E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64" y="518657"/>
            <a:ext cx="2419688" cy="5010849"/>
          </a:xfrm>
          <a:prstGeom prst="rect">
            <a:avLst/>
          </a:prstGeom>
        </p:spPr>
      </p:pic>
      <p:pic>
        <p:nvPicPr>
          <p:cNvPr id="8" name="Picture 7" descr="A screen shot of a cell phone&#10;&#10;Description automatically generated">
            <a:extLst>
              <a:ext uri="{FF2B5EF4-FFF2-40B4-BE49-F238E27FC236}">
                <a16:creationId xmlns:a16="http://schemas.microsoft.com/office/drawing/2014/main" id="{62A73C64-6843-B773-67C3-11A99C2E2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667" y="514757"/>
            <a:ext cx="2486372" cy="508706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BD61A4-57F8-710B-8D4C-A5BC0C3C6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48" y="533810"/>
            <a:ext cx="2391109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03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305E4-0451-9FF9-5CC9-C184800F8F49}"/>
              </a:ext>
            </a:extLst>
          </p:cNvPr>
          <p:cNvSpPr/>
          <p:nvPr/>
        </p:nvSpPr>
        <p:spPr>
          <a:xfrm>
            <a:off x="961923" y="788272"/>
            <a:ext cx="10152763" cy="541609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CFF95-7368-41FA-E200-3FBCFA5EC427}"/>
              </a:ext>
            </a:extLst>
          </p:cNvPr>
          <p:cNvSpPr/>
          <p:nvPr/>
        </p:nvSpPr>
        <p:spPr>
          <a:xfrm>
            <a:off x="3167504" y="921558"/>
            <a:ext cx="5661186" cy="1035146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304;g2740ba676fe_0_92">
            <a:extLst>
              <a:ext uri="{FF2B5EF4-FFF2-40B4-BE49-F238E27FC236}">
                <a16:creationId xmlns:a16="http://schemas.microsoft.com/office/drawing/2014/main" id="{96B7D781-B563-E0C5-1340-E6C3D87AD4E1}"/>
              </a:ext>
            </a:extLst>
          </p:cNvPr>
          <p:cNvSpPr txBox="1"/>
          <p:nvPr/>
        </p:nvSpPr>
        <p:spPr>
          <a:xfrm>
            <a:off x="4080298" y="1030029"/>
            <a:ext cx="4165068" cy="9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67512">
              <a:spcAft>
                <a:spcPts val="600"/>
              </a:spcAft>
              <a:buClr>
                <a:srgbClr val="000000"/>
              </a:buClr>
              <a:buSzPts val="2800"/>
            </a:pPr>
            <a:r>
              <a:rPr lang="en-SG" sz="4800" b="1" kern="1200" dirty="0">
                <a:solidFill>
                  <a:srgbClr val="FFFF00"/>
                </a:solidFill>
                <a:latin typeface="Montserrat SemiBold"/>
                <a:ea typeface="+mn-ea"/>
                <a:cs typeface="+mn-cs"/>
                <a:sym typeface="Montserrat SemiBold"/>
              </a:rPr>
              <a:t>Conclusion</a:t>
            </a:r>
            <a:endParaRPr lang="en-SG" sz="4800" b="1" dirty="0">
              <a:solidFill>
                <a:srgbClr val="FFFF00"/>
              </a:solidFill>
              <a:latin typeface="Montserrat SemiBold"/>
              <a:sym typeface="Montserrat SemiBold"/>
            </a:endParaRPr>
          </a:p>
        </p:txBody>
      </p:sp>
      <p:pic>
        <p:nvPicPr>
          <p:cNvPr id="4" name="Picture 3" descr="A spoon and fork on a napkin&#10;&#10;Description automatically generated">
            <a:extLst>
              <a:ext uri="{FF2B5EF4-FFF2-40B4-BE49-F238E27FC236}">
                <a16:creationId xmlns:a16="http://schemas.microsoft.com/office/drawing/2014/main" id="{2A730971-8913-FEF9-BAA6-372A0B1C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3444">
            <a:off x="2663613" y="1166874"/>
            <a:ext cx="789866" cy="722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EEEF3A-E387-3887-1C5A-D52A223B5CE8}"/>
              </a:ext>
            </a:extLst>
          </p:cNvPr>
          <p:cNvSpPr txBox="1"/>
          <p:nvPr/>
        </p:nvSpPr>
        <p:spPr>
          <a:xfrm>
            <a:off x="8424894" y="2194802"/>
            <a:ext cx="2362661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Montserrat SemiBold" panose="00000700000000000000" pitchFamily="2" charset="0"/>
              </a:rPr>
              <a:t>2. 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Reap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ontserrat SemiBold" panose="00000700000000000000" pitchFamily="2" charset="0"/>
              </a:rPr>
              <a:t>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nsure sustained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growth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 in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online 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FF0000"/>
              </a:solidFill>
              <a:effectLst/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ontserrat SemiBold" panose="00000700000000000000" pitchFamily="2" charset="0"/>
              </a:rPr>
              <a:t>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ncrease</a:t>
            </a:r>
            <a:r>
              <a:rPr lang="en-US" dirty="0">
                <a:solidFill>
                  <a:srgbClr val="000000"/>
                </a:solidFill>
                <a:latin typeface="Montserrat SemiBold" panose="00000700000000000000" pitchFamily="2" charset="0"/>
              </a:rPr>
              <a:t> 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market share </a:t>
            </a:r>
            <a:endParaRPr lang="en-US" dirty="0">
              <a:solidFill>
                <a:srgbClr val="FF0000"/>
              </a:solidFill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Montserrat SemiBold" panose="000007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Establish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Brand loyalty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 within the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Malay community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.</a:t>
            </a:r>
            <a:endParaRPr lang="en-SG" dirty="0"/>
          </a:p>
        </p:txBody>
      </p:sp>
      <p:pic>
        <p:nvPicPr>
          <p:cNvPr id="1028" name="Picture 4" descr="Young Asian Malay couple sharing information on mobile phone Young Asian Malay couple sharing information on mobile phone&#10;&#10;Location: Malaysia, Kuala Lumpur iStockalypse KL singapore malay culture stock pictures, royalty-free photos &amp; images">
            <a:extLst>
              <a:ext uri="{FF2B5EF4-FFF2-40B4-BE49-F238E27FC236}">
                <a16:creationId xmlns:a16="http://schemas.microsoft.com/office/drawing/2014/main" id="{39BA97BE-F836-3D66-6182-EF47F7C7F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509" y="2135135"/>
            <a:ext cx="2038777" cy="12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440548-F186-DBC0-53FC-DAD938356B2A}"/>
              </a:ext>
            </a:extLst>
          </p:cNvPr>
          <p:cNvSpPr txBox="1"/>
          <p:nvPr/>
        </p:nvSpPr>
        <p:spPr>
          <a:xfrm>
            <a:off x="3598475" y="2206093"/>
            <a:ext cx="4524241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Montserrat SemiBold" panose="00000700000000000000" pitchFamily="2" charset="0"/>
              </a:rPr>
              <a:t>This digital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marketing plan targets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Malay couples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with young children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to drive an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increase in online orders</a:t>
            </a:r>
            <a:r>
              <a:rPr lang="en-US" b="1" dirty="0">
                <a:solidFill>
                  <a:srgbClr val="000000"/>
                </a:solidFill>
                <a:latin typeface="Montserrat SemiBold" panose="00000700000000000000" pitchFamily="2" charset="0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Montserrat SemiBold" panose="000007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B65DA7-29CA-9033-7402-CF0A0D3D3033}"/>
              </a:ext>
            </a:extLst>
          </p:cNvPr>
          <p:cNvSpPr txBox="1"/>
          <p:nvPr/>
        </p:nvSpPr>
        <p:spPr>
          <a:xfrm>
            <a:off x="1077314" y="3655433"/>
            <a:ext cx="5433845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1.  Focus on 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C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ontserrat SemiBold" panose="00000700000000000000" pitchFamily="2" charset="0"/>
              </a:rPr>
              <a:t>ost-effective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tserrat SemiBold" panose="00000700000000000000" pitchFamily="2" charset="0"/>
              </a:rPr>
              <a:t> strategie</a:t>
            </a:r>
            <a:r>
              <a:rPr 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Montserrat SemiBold" panose="00000700000000000000" pitchFamily="2" charset="0"/>
              </a:rPr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Montserrat SemiBold" panose="00000700000000000000" pitchFamily="2" charset="0"/>
              </a:rPr>
              <a:t>Optimize</a:t>
            </a:r>
            <a:r>
              <a:rPr lang="en-US" sz="2000" b="1" dirty="0">
                <a:solidFill>
                  <a:srgbClr val="000000"/>
                </a:solidFill>
                <a:latin typeface="Montserrat SemiBold" panose="00000700000000000000" pitchFamily="2" charset="0"/>
              </a:rPr>
              <a:t> for Local 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SEO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Montserrat SemiBold" panose="00000700000000000000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Run Targeted Ads </a:t>
            </a:r>
            <a:r>
              <a:rPr lang="en-US" sz="2000" dirty="0">
                <a:solidFill>
                  <a:srgbClr val="000000"/>
                </a:solidFill>
                <a:latin typeface="Montserrat SemiBold" panose="00000700000000000000" pitchFamily="2" charset="0"/>
              </a:rPr>
              <a:t>on Social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Eye-catching </a:t>
            </a:r>
            <a:r>
              <a:rPr lang="en-US" sz="2000" dirty="0">
                <a:solidFill>
                  <a:srgbClr val="000000"/>
                </a:solidFill>
                <a:latin typeface="Montserrat SemiBold" panose="00000700000000000000" pitchFamily="2" charset="0"/>
              </a:rPr>
              <a:t>Family Meals &amp; Yummy Food Menu </a:t>
            </a:r>
            <a:r>
              <a:rPr lang="en-US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C</a:t>
            </a:r>
            <a:r>
              <a:rPr lang="en-US" sz="2000" b="0" i="0" u="none" strike="noStrike" dirty="0">
                <a:solidFill>
                  <a:srgbClr val="FF0000"/>
                </a:solidFill>
                <a:effectLst/>
                <a:latin typeface="Montserrat SemiBold" panose="00000700000000000000" pitchFamily="2" charset="0"/>
              </a:rPr>
              <a:t>ontent to maximize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Offer Discounts </a:t>
            </a:r>
            <a:r>
              <a:rPr lang="en-US" sz="2000" dirty="0">
                <a:solidFill>
                  <a:srgbClr val="000000"/>
                </a:solidFill>
                <a:latin typeface="Montserrat SemiBold" panose="00000700000000000000" pitchFamily="2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Montserrat SemiBold" panose="00000700000000000000" pitchFamily="2" charset="0"/>
              </a:rPr>
              <a:t>First-Time </a:t>
            </a:r>
            <a:r>
              <a:rPr lang="en-US" sz="2000" dirty="0">
                <a:latin typeface="Montserrat SemiBold" panose="00000700000000000000" pitchFamily="2" charset="0"/>
              </a:rPr>
              <a:t>orders.</a:t>
            </a:r>
            <a:endParaRPr lang="en-SG" sz="2000" dirty="0"/>
          </a:p>
        </p:txBody>
      </p:sp>
      <p:pic>
        <p:nvPicPr>
          <p:cNvPr id="43" name="Picture 42" descr="A person standing next to a computer and various devices&#10;&#10;Description automatically generated">
            <a:extLst>
              <a:ext uri="{FF2B5EF4-FFF2-40B4-BE49-F238E27FC236}">
                <a16:creationId xmlns:a16="http://schemas.microsoft.com/office/drawing/2014/main" id="{7FEA477D-95F8-AEEC-544E-2FF367B27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102" y="3655433"/>
            <a:ext cx="1929502" cy="2246769"/>
          </a:xfrm>
          <a:prstGeom prst="rect">
            <a:avLst/>
          </a:prstGeom>
        </p:spPr>
      </p:pic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6F289A02-420D-AC85-2221-3846F0D0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016E0-A22F-4470-9D50-9FC8C27F214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63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B8F9"/>
      </a:accent1>
      <a:accent2>
        <a:srgbClr val="FEFE5D"/>
      </a:accent2>
      <a:accent3>
        <a:srgbClr val="FFA0EE"/>
      </a:accent3>
      <a:accent4>
        <a:srgbClr val="F67E7D"/>
      </a:accent4>
      <a:accent5>
        <a:srgbClr val="FFC1AA"/>
      </a:accent5>
      <a:accent6>
        <a:srgbClr val="FFE5C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6" Type="http://schemas.microsoft.com/office/2011/relationships/webextension" Target="webextension6.xml"/><Relationship Id="rId5" Type="http://schemas.microsoft.com/office/2011/relationships/webextension" Target="webextension5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2">
    <wetp:webextensionref xmlns:r="http://schemas.openxmlformats.org/officeDocument/2006/relationships" r:id="rId3"/>
  </wetp:taskpane>
  <wetp:taskpane dockstate="right" visibility="0" width="350" row="0">
    <wetp:webextensionref xmlns:r="http://schemas.openxmlformats.org/officeDocument/2006/relationships" r:id="rId4"/>
  </wetp:taskpane>
  <wetp:taskpane dockstate="right" visibility="0" width="350" row="1">
    <wetp:webextensionref xmlns:r="http://schemas.openxmlformats.org/officeDocument/2006/relationships" r:id="rId5"/>
  </wetp:taskpane>
  <wetp:taskpane dockstate="right" visibility="0" width="350" row="1">
    <wetp:webextensionref xmlns:r="http://schemas.openxmlformats.org/officeDocument/2006/relationships" r:id="rId6"/>
  </wetp:taskpane>
</wetp:taskpanes>
</file>

<file path=ppt/webextensions/webextension1.xml><?xml version="1.0" encoding="utf-8"?>
<we:webextension xmlns:we="http://schemas.microsoft.com/office/webextensions/webextension/2010/11" id="{3C8F3749-F8C8-4A77-862D-F7389F8B053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84D9AD8-F94C-45B9-8949-CB848F8FF488}">
  <we:reference id="wa104380510" version="1.0.0.3" store="en-US" storeType="OMEX"/>
  <we:alternateReferences>
    <we:reference id="WA104380510" version="1.0.0.3" store="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599A589-B730-44C0-92FC-4D1120CCB69A}">
  <we:reference id="wa104381335" version="1.0.0.1" store="en-US" storeType="OMEX"/>
  <we:alternateReferences>
    <we:reference id="WA104381335" version="1.0.0.1" store="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CD9898D-2B05-4895-9937-8EF62D0ED466}">
  <we:reference id="wa200001409" version="1.0.0.3" store="en-US" storeType="OMEX"/>
  <we:alternateReferences>
    <we:reference id="WA200001409" version="1.0.0.3" store="" storeType="OMEX"/>
  </we:alternateReferences>
  <we:properties/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298AAC26-FC88-465C-BAA8-97B938E84B10}">
  <we:reference id="wa104381909" version="3.1.0.0" store="en-US" storeType="OMEX"/>
  <we:alternateReferences>
    <we:reference id="WA104381909" version="3.1.0.0" store="" storeType="OMEX"/>
  </we:alternateReferences>
  <we:properties/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78A2BE5D-B2D9-47B6-AFC6-91810326798A}">
  <we:reference id="wa104381155" version="1.1.1.0" store="en-US" storeType="OMEX"/>
  <we:alternateReferences>
    <we:reference id="WA104381155" version="1.1.1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8626</TotalTime>
  <Words>5619</Words>
  <Application>Microsoft Office PowerPoint</Application>
  <PresentationFormat>Widescreen</PresentationFormat>
  <Paragraphs>1009</Paragraphs>
  <Slides>104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7" baseType="lpstr">
      <vt:lpstr>Google Sans</vt:lpstr>
      <vt:lpstr>Helvetica Neue Medium</vt:lpstr>
      <vt:lpstr>Museo Sans</vt:lpstr>
      <vt:lpstr>ADLaM Display</vt:lpstr>
      <vt:lpstr>Amasis MT Pro Black</vt:lpstr>
      <vt:lpstr>Aptos</vt:lpstr>
      <vt:lpstr>Arial</vt:lpstr>
      <vt:lpstr>Calibri</vt:lpstr>
      <vt:lpstr>Calibri Light</vt:lpstr>
      <vt:lpstr>Montserrat Medium</vt:lpstr>
      <vt:lpstr>Montserrat SemiBold</vt:lpstr>
      <vt:lpstr>Rockwell Nova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 - Google Search Ads (Target Audience)</vt:lpstr>
      <vt:lpstr>SEM - Google Search Ads  (Target Audience)</vt:lpstr>
      <vt:lpstr>PowerPoint Presentation</vt:lpstr>
      <vt:lpstr>PowerPoint Presentation</vt:lpstr>
      <vt:lpstr>SEM - Google Search Ads  (Ad mock-ups)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THANK YOU!  Q &amp; A </vt:lpstr>
      <vt:lpstr>PowerPoint Presentation</vt:lpstr>
      <vt:lpstr>Link References</vt:lpstr>
      <vt:lpstr>Link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</dc:creator>
  <cp:lastModifiedBy>SK Lim</cp:lastModifiedBy>
  <cp:revision>24</cp:revision>
  <dcterms:created xsi:type="dcterms:W3CDTF">2021-01-02T09:42:15Z</dcterms:created>
  <dcterms:modified xsi:type="dcterms:W3CDTF">2024-08-24T07:22:24Z</dcterms:modified>
</cp:coreProperties>
</file>